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handoutMasterIdLst>
    <p:handoutMasterId r:id="rId109"/>
  </p:handoutMasterIdLst>
  <p:sldIdLst>
    <p:sldId id="277" r:id="rId2"/>
    <p:sldId id="1218" r:id="rId3"/>
    <p:sldId id="1219" r:id="rId4"/>
    <p:sldId id="273" r:id="rId5"/>
    <p:sldId id="299" r:id="rId6"/>
    <p:sldId id="296" r:id="rId7"/>
    <p:sldId id="297" r:id="rId8"/>
    <p:sldId id="300" r:id="rId9"/>
    <p:sldId id="303" r:id="rId10"/>
    <p:sldId id="285" r:id="rId11"/>
    <p:sldId id="298" r:id="rId12"/>
    <p:sldId id="302" r:id="rId13"/>
    <p:sldId id="304" r:id="rId14"/>
    <p:sldId id="305" r:id="rId15"/>
    <p:sldId id="284" r:id="rId16"/>
    <p:sldId id="306" r:id="rId17"/>
    <p:sldId id="307" r:id="rId18"/>
    <p:sldId id="283" r:id="rId19"/>
    <p:sldId id="308" r:id="rId20"/>
    <p:sldId id="309" r:id="rId21"/>
    <p:sldId id="310" r:id="rId22"/>
    <p:sldId id="282" r:id="rId23"/>
    <p:sldId id="286" r:id="rId24"/>
    <p:sldId id="280" r:id="rId25"/>
    <p:sldId id="281" r:id="rId26"/>
    <p:sldId id="292" r:id="rId27"/>
    <p:sldId id="1220" r:id="rId28"/>
    <p:sldId id="1205" r:id="rId29"/>
    <p:sldId id="1204" r:id="rId30"/>
    <p:sldId id="1206" r:id="rId31"/>
    <p:sldId id="1207" r:id="rId32"/>
    <p:sldId id="1208" r:id="rId33"/>
    <p:sldId id="1221" r:id="rId34"/>
    <p:sldId id="1222" r:id="rId35"/>
    <p:sldId id="319" r:id="rId36"/>
    <p:sldId id="320" r:id="rId37"/>
    <p:sldId id="1223" r:id="rId38"/>
    <p:sldId id="287" r:id="rId39"/>
    <p:sldId id="322" r:id="rId40"/>
    <p:sldId id="327" r:id="rId41"/>
    <p:sldId id="326" r:id="rId42"/>
    <p:sldId id="328" r:id="rId43"/>
    <p:sldId id="1209" r:id="rId44"/>
    <p:sldId id="329" r:id="rId45"/>
    <p:sldId id="330" r:id="rId46"/>
    <p:sldId id="331" r:id="rId47"/>
    <p:sldId id="1224" r:id="rId48"/>
    <p:sldId id="1226" r:id="rId49"/>
    <p:sldId id="1225" r:id="rId50"/>
    <p:sldId id="279" r:id="rId51"/>
    <p:sldId id="321" r:id="rId52"/>
    <p:sldId id="315" r:id="rId53"/>
    <p:sldId id="1227" r:id="rId54"/>
    <p:sldId id="289" r:id="rId55"/>
    <p:sldId id="294" r:id="rId56"/>
    <p:sldId id="1228" r:id="rId57"/>
    <p:sldId id="288" r:id="rId58"/>
    <p:sldId id="290" r:id="rId59"/>
    <p:sldId id="278" r:id="rId60"/>
    <p:sldId id="312" r:id="rId61"/>
    <p:sldId id="335" r:id="rId62"/>
    <p:sldId id="343" r:id="rId63"/>
    <p:sldId id="341" r:id="rId64"/>
    <p:sldId id="333" r:id="rId65"/>
    <p:sldId id="337" r:id="rId66"/>
    <p:sldId id="342" r:id="rId67"/>
    <p:sldId id="340" r:id="rId68"/>
    <p:sldId id="1210" r:id="rId69"/>
    <p:sldId id="1211" r:id="rId70"/>
    <p:sldId id="1212" r:id="rId71"/>
    <p:sldId id="348" r:id="rId72"/>
    <p:sldId id="338" r:id="rId73"/>
    <p:sldId id="339" r:id="rId74"/>
    <p:sldId id="336" r:id="rId75"/>
    <p:sldId id="1229" r:id="rId76"/>
    <p:sldId id="1163" r:id="rId77"/>
    <p:sldId id="1159" r:id="rId78"/>
    <p:sldId id="1178" r:id="rId79"/>
    <p:sldId id="1183" r:id="rId80"/>
    <p:sldId id="349" r:id="rId81"/>
    <p:sldId id="1179" r:id="rId82"/>
    <p:sldId id="1180" r:id="rId83"/>
    <p:sldId id="1181" r:id="rId84"/>
    <p:sldId id="1182" r:id="rId85"/>
    <p:sldId id="1184" r:id="rId86"/>
    <p:sldId id="1185" r:id="rId87"/>
    <p:sldId id="346" r:id="rId88"/>
    <p:sldId id="1230" r:id="rId89"/>
    <p:sldId id="1231" r:id="rId90"/>
    <p:sldId id="1187" r:id="rId91"/>
    <p:sldId id="517" r:id="rId92"/>
    <p:sldId id="1188" r:id="rId93"/>
    <p:sldId id="657" r:id="rId94"/>
    <p:sldId id="650" r:id="rId95"/>
    <p:sldId id="634" r:id="rId96"/>
    <p:sldId id="353" r:id="rId97"/>
    <p:sldId id="347" r:id="rId98"/>
    <p:sldId id="1232" r:id="rId99"/>
    <p:sldId id="270" r:id="rId100"/>
    <p:sldId id="1194" r:id="rId101"/>
    <p:sldId id="1197" r:id="rId102"/>
    <p:sldId id="1199" r:id="rId103"/>
    <p:sldId id="1200" r:id="rId104"/>
    <p:sldId id="1198" r:id="rId105"/>
    <p:sldId id="1196" r:id="rId106"/>
    <p:sldId id="1233" r:id="rId10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14" autoAdjust="0"/>
  </p:normalViewPr>
  <p:slideViewPr>
    <p:cSldViewPr snapToGrid="0">
      <p:cViewPr varScale="1">
        <p:scale>
          <a:sx n="108" d="100"/>
          <a:sy n="108" d="100"/>
        </p:scale>
        <p:origin x="712" y="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Самооценка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ED-4455-B2EE-DC7CDA44F1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ED-4455-B2EE-DC7CDA44F1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ED-4455-B2EE-DC7CDA44F1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ED-4455-B2EE-DC7CDA44F1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Форма тела, вес и способность контролировать питание</c:v>
                </c:pt>
                <c:pt idx="1">
                  <c:v>Учеба/работа</c:v>
                </c:pt>
                <c:pt idx="2">
                  <c:v>Семья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6-429C-A664-80A3A34B8E8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581310489904019E-2"/>
          <c:y val="0.56254093744354827"/>
          <c:w val="0.9403323790425232"/>
          <c:h val="0.42126473057264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460725945842131"/>
          <c:y val="0.12401106500691562"/>
          <c:w val="0.31347408006217031"/>
          <c:h val="0.382195576175384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Самооценка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81-4070-81E9-0F16340813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81-4070-81E9-0F16340813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81-4070-81E9-0F16340813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81-4070-81E9-0F16340813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B5-49A4-BE02-C97C68FE86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B5-49A4-BE02-C97C68FE86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B5-49A4-BE02-C97C68FE869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B5-49A4-BE02-C97C68FE86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Форма тела, вес и способность контролировать питание</c:v>
                </c:pt>
                <c:pt idx="1">
                  <c:v>Учеба/работа</c:v>
                </c:pt>
                <c:pt idx="2">
                  <c:v>Семья</c:v>
                </c:pt>
                <c:pt idx="3">
                  <c:v>Спорт</c:v>
                </c:pt>
                <c:pt idx="4">
                  <c:v>Музыка</c:v>
                </c:pt>
                <c:pt idx="5">
                  <c:v>Друзья</c:v>
                </c:pt>
                <c:pt idx="6">
                  <c:v>Рисование</c:v>
                </c:pt>
                <c:pt idx="7">
                  <c:v>Другое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1.2</c:v>
                </c:pt>
                <c:pt idx="5">
                  <c:v>2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6-429C-A664-80A3A34B8E8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817271919285758E-2"/>
          <c:y val="0.51125888616149706"/>
          <c:w val="0.96755869781733894"/>
          <c:h val="0.47254678185469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233482655280685"/>
          <c:y val="0.11290148448043184"/>
          <c:w val="0.30667464638389291"/>
          <c:h val="0.364822808080164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Самооценка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49-46BA-9A84-60048BEF48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49-46BA-9A84-60048BEF48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49-46BA-9A84-60048BEF48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49-46BA-9A84-60048BEF48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Форма тела, вес и способность контролировать питание</c:v>
                </c:pt>
                <c:pt idx="1">
                  <c:v>Учеба/работа</c:v>
                </c:pt>
                <c:pt idx="2">
                  <c:v>Семья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49-46BA-9A84-60048BEF48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581310489904019E-2"/>
          <c:y val="0.49236549884705705"/>
          <c:w val="0.9403323790425232"/>
          <c:h val="0.49144016916913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0C96E-4F63-4F5B-BA63-CABD27326C2C}" type="doc">
      <dgm:prSet loTypeId="urn:microsoft.com/office/officeart/2005/8/layout/radial4" loCatId="relationship" qsTypeId="urn:microsoft.com/office/officeart/2005/8/quickstyle/simple4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C8C9AC21-3FFA-4C9D-90AA-D6B660604937}">
      <dgm:prSet phldrT="[Text]" custT="1"/>
      <dgm:spPr/>
      <dgm:t>
        <a:bodyPr rtlCol="0"/>
        <a:lstStyle/>
        <a:p>
          <a:pPr rtl="0"/>
          <a:r>
            <a:rPr lang="ru-RU" sz="1800" noProof="0" dirty="0"/>
            <a:t>Пищевое поведение и РПП</a:t>
          </a:r>
        </a:p>
      </dgm:t>
      <dgm:extLst>
        <a:ext uri="{E40237B7-FDA0-4F09-8148-C483321AD2D9}">
          <dgm14:cNvPr xmlns:dgm14="http://schemas.microsoft.com/office/drawing/2010/diagram" id="0" name="" title="Task 1"/>
        </a:ext>
      </dgm:extLst>
    </dgm:pt>
    <dgm:pt modelId="{2D9F7C18-1DE0-424D-933E-FF03C10F3850}" type="parTrans" cxnId="{788774C9-1D6A-438F-BA0A-09F6EF807435}">
      <dgm:prSet/>
      <dgm:spPr/>
      <dgm:t>
        <a:bodyPr rtlCol="0"/>
        <a:lstStyle/>
        <a:p>
          <a:pPr rtl="0"/>
          <a:endParaRPr lang="en-US"/>
        </a:p>
      </dgm:t>
    </dgm:pt>
    <dgm:pt modelId="{EF4780CA-D754-4AF4-8B5A-9F30634D6BA8}" type="sibTrans" cxnId="{788774C9-1D6A-438F-BA0A-09F6EF807435}">
      <dgm:prSet/>
      <dgm:spPr/>
      <dgm:t>
        <a:bodyPr rtlCol="0"/>
        <a:lstStyle/>
        <a:p>
          <a:pPr rtl="0"/>
          <a:endParaRPr lang="en-US"/>
        </a:p>
      </dgm:t>
    </dgm:pt>
    <dgm:pt modelId="{5AE9E325-3BE1-4E32-AB34-0F126D5FCDE5}">
      <dgm:prSet phldrT="[Text]" custT="1"/>
      <dgm:spPr/>
      <dgm:t>
        <a:bodyPr rtlCol="0"/>
        <a:lstStyle/>
        <a:p>
          <a:pPr rtl="0"/>
          <a:r>
            <a:rPr lang="ru-RU" sz="1800" noProof="0" dirty="0"/>
            <a:t>Подозрение на наличие РПП</a:t>
          </a:r>
        </a:p>
      </dgm:t>
      <dgm:extLst>
        <a:ext uri="{E40237B7-FDA0-4F09-8148-C483321AD2D9}">
          <dgm14:cNvPr xmlns:dgm14="http://schemas.microsoft.com/office/drawing/2010/diagram" id="0" name="" title="Group A"/>
        </a:ext>
      </dgm:extLst>
    </dgm:pt>
    <dgm:pt modelId="{98650D56-9C43-4505-9DA1-4D3C821A1690}" type="parTrans" cxnId="{05E98F03-5CB2-436C-9F04-9DB03E07AB54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Group A pointing to the task 1"/>
        </a:ext>
      </dgm:extLst>
    </dgm:pt>
    <dgm:pt modelId="{9CCD223C-9B7D-4CFD-B1B8-F39EDEF707D5}" type="sibTrans" cxnId="{05E98F03-5CB2-436C-9F04-9DB03E07AB54}">
      <dgm:prSet/>
      <dgm:spPr/>
      <dgm:t>
        <a:bodyPr rtlCol="0"/>
        <a:lstStyle/>
        <a:p>
          <a:pPr rtl="0"/>
          <a:endParaRPr lang="en-US"/>
        </a:p>
      </dgm:t>
    </dgm:pt>
    <dgm:pt modelId="{00BB640D-5BB7-4F3A-896B-B2BA326CB2FC}">
      <dgm:prSet phldrT="[Text]" custT="1"/>
      <dgm:spPr/>
      <dgm:t>
        <a:bodyPr rtlCol="0"/>
        <a:lstStyle/>
        <a:p>
          <a:pPr rtl="0"/>
          <a:r>
            <a:rPr lang="ru-RU" sz="1800" noProof="0" dirty="0"/>
            <a:t>Фигура и вес</a:t>
          </a:r>
        </a:p>
      </dgm:t>
      <dgm:extLst>
        <a:ext uri="{E40237B7-FDA0-4F09-8148-C483321AD2D9}">
          <dgm14:cNvPr xmlns:dgm14="http://schemas.microsoft.com/office/drawing/2010/diagram" id="0" name="" title="Group B"/>
        </a:ext>
      </dgm:extLst>
    </dgm:pt>
    <dgm:pt modelId="{4597D818-6D11-4AC2-BFAD-8621DB5E5ADD}" type="parTrans" cxnId="{51125616-11B8-4BE9-A997-EF563071CECD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Group B pointing to the task 1"/>
        </a:ext>
      </dgm:extLst>
    </dgm:pt>
    <dgm:pt modelId="{9E25FE7B-3B2C-4503-A94A-ADA51579DD87}" type="sibTrans" cxnId="{51125616-11B8-4BE9-A997-EF563071CECD}">
      <dgm:prSet/>
      <dgm:spPr/>
      <dgm:t>
        <a:bodyPr rtlCol="0"/>
        <a:lstStyle/>
        <a:p>
          <a:pPr rtl="0"/>
          <a:endParaRPr lang="en-US"/>
        </a:p>
      </dgm:t>
    </dgm:pt>
    <dgm:pt modelId="{70D9E217-76F6-46DE-9203-364EB5B5819B}">
      <dgm:prSet phldrT="[Text]" custT="1"/>
      <dgm:spPr/>
      <dgm:t>
        <a:bodyPr rtlCol="0"/>
        <a:lstStyle/>
        <a:p>
          <a:pPr rtl="0"/>
          <a:r>
            <a:rPr lang="ru-RU" sz="1800" noProof="0" dirty="0"/>
            <a:t>Ограничительное пищевое поведение</a:t>
          </a:r>
        </a:p>
      </dgm:t>
      <dgm:extLst>
        <a:ext uri="{E40237B7-FDA0-4F09-8148-C483321AD2D9}">
          <dgm14:cNvPr xmlns:dgm14="http://schemas.microsoft.com/office/drawing/2010/diagram" id="0" name="" title="Group C"/>
        </a:ext>
      </dgm:extLst>
    </dgm:pt>
    <dgm:pt modelId="{727F31F3-DC16-422C-A2F6-FE8C55FB77E1}" type="parTrans" cxnId="{384BD716-1D85-4806-BE7E-7C19D197EC8C}">
      <dgm:prSet/>
      <dgm:spPr/>
      <dgm:t>
        <a:bodyPr rtlCol="0"/>
        <a:lstStyle/>
        <a:p>
          <a:pPr rtl="0"/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Group C pointing to the task 1"/>
        </a:ext>
      </dgm:extLst>
    </dgm:pt>
    <dgm:pt modelId="{46FBE39B-D349-4812-8DF6-C1750FAE63BA}" type="sibTrans" cxnId="{384BD716-1D85-4806-BE7E-7C19D197EC8C}">
      <dgm:prSet/>
      <dgm:spPr/>
      <dgm:t>
        <a:bodyPr rtlCol="0"/>
        <a:lstStyle/>
        <a:p>
          <a:pPr rtl="0"/>
          <a:endParaRPr lang="en-US"/>
        </a:p>
      </dgm:t>
    </dgm:pt>
    <dgm:pt modelId="{3CDD9CE0-3379-4DF3-9DB1-DA4A90E74943}">
      <dgm:prSet custT="1"/>
      <dgm:spPr/>
      <dgm:t>
        <a:bodyPr/>
        <a:lstStyle/>
        <a:p>
          <a:r>
            <a:rPr lang="ru-RU" sz="1800" dirty="0"/>
            <a:t>Приступы переедания</a:t>
          </a:r>
        </a:p>
      </dgm:t>
    </dgm:pt>
    <dgm:pt modelId="{8BE80788-63B9-44C6-8C8E-FCD79C699491}" type="parTrans" cxnId="{9A2DFE63-3F9A-4354-85EA-4AAA310D5AE4}">
      <dgm:prSet/>
      <dgm:spPr/>
      <dgm:t>
        <a:bodyPr/>
        <a:lstStyle/>
        <a:p>
          <a:endParaRPr lang="ru-RU"/>
        </a:p>
      </dgm:t>
    </dgm:pt>
    <dgm:pt modelId="{791840BD-ABE9-4759-91E4-7ECD52BFB2DB}" type="sibTrans" cxnId="{9A2DFE63-3F9A-4354-85EA-4AAA310D5AE4}">
      <dgm:prSet/>
      <dgm:spPr/>
      <dgm:t>
        <a:bodyPr/>
        <a:lstStyle/>
        <a:p>
          <a:endParaRPr lang="ru-RU"/>
        </a:p>
      </dgm:t>
    </dgm:pt>
    <dgm:pt modelId="{6E48BF4F-F5E6-4B43-9876-668CA5B2E2C9}">
      <dgm:prSet custT="1"/>
      <dgm:spPr/>
      <dgm:t>
        <a:bodyPr/>
        <a:lstStyle/>
        <a:p>
          <a:r>
            <a:rPr lang="ru-RU" sz="1800" dirty="0"/>
            <a:t>Компенсации</a:t>
          </a:r>
        </a:p>
      </dgm:t>
    </dgm:pt>
    <dgm:pt modelId="{F873B93B-FA46-42D0-AB3D-AA79EECA8C87}" type="parTrans" cxnId="{7DA59C11-B6AC-4094-9AB8-CD6F41292184}">
      <dgm:prSet/>
      <dgm:spPr/>
      <dgm:t>
        <a:bodyPr/>
        <a:lstStyle/>
        <a:p>
          <a:endParaRPr lang="ru-RU"/>
        </a:p>
      </dgm:t>
    </dgm:pt>
    <dgm:pt modelId="{DECC1CFC-93F1-43A9-8676-5FA1DC0BE3BE}" type="sibTrans" cxnId="{7DA59C11-B6AC-4094-9AB8-CD6F41292184}">
      <dgm:prSet/>
      <dgm:spPr/>
      <dgm:t>
        <a:bodyPr/>
        <a:lstStyle/>
        <a:p>
          <a:endParaRPr lang="ru-RU"/>
        </a:p>
      </dgm:t>
    </dgm:pt>
    <dgm:pt modelId="{964AD3ED-21BF-4A4E-BED6-08A11B815EB4}">
      <dgm:prSet custT="1"/>
      <dgm:spPr/>
      <dgm:t>
        <a:bodyPr/>
        <a:lstStyle/>
        <a:p>
          <a:r>
            <a:rPr lang="ru-RU" sz="1800" dirty="0"/>
            <a:t>История веса</a:t>
          </a:r>
        </a:p>
      </dgm:t>
    </dgm:pt>
    <dgm:pt modelId="{641ECC2E-8386-4604-A7CC-D715E4816B26}" type="parTrans" cxnId="{A23B0E65-5CCE-4982-B893-581E7A135CA0}">
      <dgm:prSet/>
      <dgm:spPr/>
      <dgm:t>
        <a:bodyPr/>
        <a:lstStyle/>
        <a:p>
          <a:endParaRPr lang="ru-RU"/>
        </a:p>
      </dgm:t>
    </dgm:pt>
    <dgm:pt modelId="{833E195F-39A1-47C5-9CFE-661BFD446253}" type="sibTrans" cxnId="{A23B0E65-5CCE-4982-B893-581E7A135CA0}">
      <dgm:prSet/>
      <dgm:spPr/>
      <dgm:t>
        <a:bodyPr/>
        <a:lstStyle/>
        <a:p>
          <a:endParaRPr lang="ru-RU"/>
        </a:p>
      </dgm:t>
    </dgm:pt>
    <dgm:pt modelId="{01DAEB84-AC0B-4E70-B03A-784DB0B8CCA6}">
      <dgm:prSet custT="1"/>
      <dgm:spPr/>
      <dgm:t>
        <a:bodyPr/>
        <a:lstStyle/>
        <a:p>
          <a:r>
            <a:rPr lang="ru-RU" sz="1800" dirty="0"/>
            <a:t>Менструация</a:t>
          </a:r>
        </a:p>
      </dgm:t>
    </dgm:pt>
    <dgm:pt modelId="{0D59C12B-754B-4B2B-9CD0-133070BA0313}" type="parTrans" cxnId="{F89839C4-4BEB-4594-A449-7F0AFD1DA5FC}">
      <dgm:prSet/>
      <dgm:spPr/>
      <dgm:t>
        <a:bodyPr/>
        <a:lstStyle/>
        <a:p>
          <a:endParaRPr lang="ru-RU"/>
        </a:p>
      </dgm:t>
    </dgm:pt>
    <dgm:pt modelId="{6693FE7C-3F89-489E-B3A1-0257FA9B373D}" type="sibTrans" cxnId="{F89839C4-4BEB-4594-A449-7F0AFD1DA5FC}">
      <dgm:prSet/>
      <dgm:spPr/>
      <dgm:t>
        <a:bodyPr/>
        <a:lstStyle/>
        <a:p>
          <a:endParaRPr lang="ru-RU"/>
        </a:p>
      </dgm:t>
    </dgm:pt>
    <dgm:pt modelId="{5E419F04-3D00-4CA0-AED4-966593CF0A0A}" type="pres">
      <dgm:prSet presAssocID="{FDE0C96E-4F63-4F5B-BA63-CABD27326C2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32CD18-4C73-43E8-8D0D-D15664F32C2E}" type="pres">
      <dgm:prSet presAssocID="{C8C9AC21-3FFA-4C9D-90AA-D6B660604937}" presName="centerShape" presStyleLbl="node0" presStyleIdx="0" presStyleCnt="1" custScaleX="116808"/>
      <dgm:spPr/>
    </dgm:pt>
    <dgm:pt modelId="{1E3A3621-59C7-42A1-97A5-EC6ABE8BA2DF}" type="pres">
      <dgm:prSet presAssocID="{98650D56-9C43-4505-9DA1-4D3C821A1690}" presName="parTrans" presStyleLbl="bgSibTrans2D1" presStyleIdx="0" presStyleCnt="7"/>
      <dgm:spPr/>
    </dgm:pt>
    <dgm:pt modelId="{4F2E1842-6D3A-42B0-9888-E161EA49B4CD}" type="pres">
      <dgm:prSet presAssocID="{5AE9E325-3BE1-4E32-AB34-0F126D5FCDE5}" presName="node" presStyleLbl="node1" presStyleIdx="0" presStyleCnt="7" custScaleX="128915">
        <dgm:presLayoutVars>
          <dgm:bulletEnabled val="1"/>
        </dgm:presLayoutVars>
      </dgm:prSet>
      <dgm:spPr/>
    </dgm:pt>
    <dgm:pt modelId="{F12B43F2-0A22-4B1F-B834-029EC99A1FAB}" type="pres">
      <dgm:prSet presAssocID="{641ECC2E-8386-4604-A7CC-D715E4816B26}" presName="parTrans" presStyleLbl="bgSibTrans2D1" presStyleIdx="1" presStyleCnt="7"/>
      <dgm:spPr/>
    </dgm:pt>
    <dgm:pt modelId="{97CD43BC-8D7E-45E2-B811-CD84710303E2}" type="pres">
      <dgm:prSet presAssocID="{964AD3ED-21BF-4A4E-BED6-08A11B815EB4}" presName="node" presStyleLbl="node1" presStyleIdx="1" presStyleCnt="7" custScaleX="146001">
        <dgm:presLayoutVars>
          <dgm:bulletEnabled val="1"/>
        </dgm:presLayoutVars>
      </dgm:prSet>
      <dgm:spPr/>
    </dgm:pt>
    <dgm:pt modelId="{C005A75D-3CA7-401C-9709-F3CF2987108E}" type="pres">
      <dgm:prSet presAssocID="{4597D818-6D11-4AC2-BFAD-8621DB5E5ADD}" presName="parTrans" presStyleLbl="bgSibTrans2D1" presStyleIdx="2" presStyleCnt="7"/>
      <dgm:spPr/>
    </dgm:pt>
    <dgm:pt modelId="{FFB85016-4115-4059-B1FF-07AFB8C98554}" type="pres">
      <dgm:prSet presAssocID="{00BB640D-5BB7-4F3A-896B-B2BA326CB2FC}" presName="node" presStyleLbl="node1" presStyleIdx="2" presStyleCnt="7" custFlipHor="0" custScaleX="118341" custRadScaleRad="113011" custRadScaleInc="-28062">
        <dgm:presLayoutVars>
          <dgm:bulletEnabled val="1"/>
        </dgm:presLayoutVars>
      </dgm:prSet>
      <dgm:spPr/>
    </dgm:pt>
    <dgm:pt modelId="{594B150D-709E-48D6-964B-F70CD13EAA1D}" type="pres">
      <dgm:prSet presAssocID="{727F31F3-DC16-422C-A2F6-FE8C55FB77E1}" presName="parTrans" presStyleLbl="bgSibTrans2D1" presStyleIdx="3" presStyleCnt="7"/>
      <dgm:spPr/>
    </dgm:pt>
    <dgm:pt modelId="{8BC4E986-802D-40F7-91DB-DAE2BC54B845}" type="pres">
      <dgm:prSet presAssocID="{70D9E217-76F6-46DE-9203-364EB5B5819B}" presName="node" presStyleLbl="node1" presStyleIdx="3" presStyleCnt="7" custScaleX="197829" custScaleY="137967">
        <dgm:presLayoutVars>
          <dgm:bulletEnabled val="1"/>
        </dgm:presLayoutVars>
      </dgm:prSet>
      <dgm:spPr/>
    </dgm:pt>
    <dgm:pt modelId="{1E4EE25B-B02A-4C45-B669-F2D8942B6BEF}" type="pres">
      <dgm:prSet presAssocID="{8BE80788-63B9-44C6-8C8E-FCD79C699491}" presName="parTrans" presStyleLbl="bgSibTrans2D1" presStyleIdx="4" presStyleCnt="7"/>
      <dgm:spPr/>
    </dgm:pt>
    <dgm:pt modelId="{6F88303F-ABC6-474E-8CEB-057F36E430AE}" type="pres">
      <dgm:prSet presAssocID="{3CDD9CE0-3379-4DF3-9DB1-DA4A90E74943}" presName="node" presStyleLbl="node1" presStyleIdx="4" presStyleCnt="7" custScaleX="125153" custRadScaleRad="114454" custRadScaleInc="31720">
        <dgm:presLayoutVars>
          <dgm:bulletEnabled val="1"/>
        </dgm:presLayoutVars>
      </dgm:prSet>
      <dgm:spPr/>
    </dgm:pt>
    <dgm:pt modelId="{052C2B6E-DF02-4262-895B-F789816AE315}" type="pres">
      <dgm:prSet presAssocID="{F873B93B-FA46-42D0-AB3D-AA79EECA8C87}" presName="parTrans" presStyleLbl="bgSibTrans2D1" presStyleIdx="5" presStyleCnt="7"/>
      <dgm:spPr/>
    </dgm:pt>
    <dgm:pt modelId="{0F7CE397-2270-4D4B-B684-4CB7F5A9C9E8}" type="pres">
      <dgm:prSet presAssocID="{6E48BF4F-F5E6-4B43-9876-668CA5B2E2C9}" presName="node" presStyleLbl="node1" presStyleIdx="5" presStyleCnt="7" custScaleX="144160" custRadScaleRad="102048" custRadScaleInc="2935">
        <dgm:presLayoutVars>
          <dgm:bulletEnabled val="1"/>
        </dgm:presLayoutVars>
      </dgm:prSet>
      <dgm:spPr/>
    </dgm:pt>
    <dgm:pt modelId="{EB4934AA-8D60-4D85-BD55-414CAE76C207}" type="pres">
      <dgm:prSet presAssocID="{0D59C12B-754B-4B2B-9CD0-133070BA0313}" presName="parTrans" presStyleLbl="bgSibTrans2D1" presStyleIdx="6" presStyleCnt="7"/>
      <dgm:spPr/>
    </dgm:pt>
    <dgm:pt modelId="{D3363A24-F26D-4FDC-8BC2-B4A6EE202706}" type="pres">
      <dgm:prSet presAssocID="{01DAEB84-AC0B-4E70-B03A-784DB0B8CCA6}" presName="node" presStyleLbl="node1" presStyleIdx="6" presStyleCnt="7" custScaleX="148488">
        <dgm:presLayoutVars>
          <dgm:bulletEnabled val="1"/>
        </dgm:presLayoutVars>
      </dgm:prSet>
      <dgm:spPr/>
    </dgm:pt>
  </dgm:ptLst>
  <dgm:cxnLst>
    <dgm:cxn modelId="{05E98F03-5CB2-436C-9F04-9DB03E07AB54}" srcId="{C8C9AC21-3FFA-4C9D-90AA-D6B660604937}" destId="{5AE9E325-3BE1-4E32-AB34-0F126D5FCDE5}" srcOrd="0" destOrd="0" parTransId="{98650D56-9C43-4505-9DA1-4D3C821A1690}" sibTransId="{9CCD223C-9B7D-4CFD-B1B8-F39EDEF707D5}"/>
    <dgm:cxn modelId="{7DA59C11-B6AC-4094-9AB8-CD6F41292184}" srcId="{C8C9AC21-3FFA-4C9D-90AA-D6B660604937}" destId="{6E48BF4F-F5E6-4B43-9876-668CA5B2E2C9}" srcOrd="5" destOrd="0" parTransId="{F873B93B-FA46-42D0-AB3D-AA79EECA8C87}" sibTransId="{DECC1CFC-93F1-43A9-8676-5FA1DC0BE3BE}"/>
    <dgm:cxn modelId="{51125616-11B8-4BE9-A997-EF563071CECD}" srcId="{C8C9AC21-3FFA-4C9D-90AA-D6B660604937}" destId="{00BB640D-5BB7-4F3A-896B-B2BA326CB2FC}" srcOrd="2" destOrd="0" parTransId="{4597D818-6D11-4AC2-BFAD-8621DB5E5ADD}" sibTransId="{9E25FE7B-3B2C-4503-A94A-ADA51579DD87}"/>
    <dgm:cxn modelId="{384BD716-1D85-4806-BE7E-7C19D197EC8C}" srcId="{C8C9AC21-3FFA-4C9D-90AA-D6B660604937}" destId="{70D9E217-76F6-46DE-9203-364EB5B5819B}" srcOrd="3" destOrd="0" parTransId="{727F31F3-DC16-422C-A2F6-FE8C55FB77E1}" sibTransId="{46FBE39B-D349-4812-8DF6-C1750FAE63BA}"/>
    <dgm:cxn modelId="{063E871E-DA30-4A2B-A893-F1E719848C63}" type="presOf" srcId="{FDE0C96E-4F63-4F5B-BA63-CABD27326C2C}" destId="{5E419F04-3D00-4CA0-AED4-966593CF0A0A}" srcOrd="0" destOrd="0" presId="urn:microsoft.com/office/officeart/2005/8/layout/radial4"/>
    <dgm:cxn modelId="{A95E5543-DC48-41FC-81B6-03D7B69B223F}" type="presOf" srcId="{4597D818-6D11-4AC2-BFAD-8621DB5E5ADD}" destId="{C005A75D-3CA7-401C-9709-F3CF2987108E}" srcOrd="0" destOrd="0" presId="urn:microsoft.com/office/officeart/2005/8/layout/radial4"/>
    <dgm:cxn modelId="{64779144-75C5-4536-BF92-34D0170BFE6C}" type="presOf" srcId="{964AD3ED-21BF-4A4E-BED6-08A11B815EB4}" destId="{97CD43BC-8D7E-45E2-B811-CD84710303E2}" srcOrd="0" destOrd="0" presId="urn:microsoft.com/office/officeart/2005/8/layout/radial4"/>
    <dgm:cxn modelId="{E44BC963-4601-4D67-BBAD-3E9E837884B8}" type="presOf" srcId="{6E48BF4F-F5E6-4B43-9876-668CA5B2E2C9}" destId="{0F7CE397-2270-4D4B-B684-4CB7F5A9C9E8}" srcOrd="0" destOrd="0" presId="urn:microsoft.com/office/officeart/2005/8/layout/radial4"/>
    <dgm:cxn modelId="{9A2DFE63-3F9A-4354-85EA-4AAA310D5AE4}" srcId="{C8C9AC21-3FFA-4C9D-90AA-D6B660604937}" destId="{3CDD9CE0-3379-4DF3-9DB1-DA4A90E74943}" srcOrd="4" destOrd="0" parTransId="{8BE80788-63B9-44C6-8C8E-FCD79C699491}" sibTransId="{791840BD-ABE9-4759-91E4-7ECD52BFB2DB}"/>
    <dgm:cxn modelId="{A23B0E65-5CCE-4982-B893-581E7A135CA0}" srcId="{C8C9AC21-3FFA-4C9D-90AA-D6B660604937}" destId="{964AD3ED-21BF-4A4E-BED6-08A11B815EB4}" srcOrd="1" destOrd="0" parTransId="{641ECC2E-8386-4604-A7CC-D715E4816B26}" sibTransId="{833E195F-39A1-47C5-9CFE-661BFD446253}"/>
    <dgm:cxn modelId="{8109B576-20E6-400A-A63D-7F0F12E37512}" type="presOf" srcId="{5AE9E325-3BE1-4E32-AB34-0F126D5FCDE5}" destId="{4F2E1842-6D3A-42B0-9888-E161EA49B4CD}" srcOrd="0" destOrd="0" presId="urn:microsoft.com/office/officeart/2005/8/layout/radial4"/>
    <dgm:cxn modelId="{20661E7E-8B0C-4136-BB75-817E9B74FFD4}" type="presOf" srcId="{C8C9AC21-3FFA-4C9D-90AA-D6B660604937}" destId="{3632CD18-4C73-43E8-8D0D-D15664F32C2E}" srcOrd="0" destOrd="0" presId="urn:microsoft.com/office/officeart/2005/8/layout/radial4"/>
    <dgm:cxn modelId="{791C1780-2287-4E8A-8740-8EAA9796846A}" type="presOf" srcId="{00BB640D-5BB7-4F3A-896B-B2BA326CB2FC}" destId="{FFB85016-4115-4059-B1FF-07AFB8C98554}" srcOrd="0" destOrd="0" presId="urn:microsoft.com/office/officeart/2005/8/layout/radial4"/>
    <dgm:cxn modelId="{2A30A081-217D-4D42-BC40-917F32AFAA27}" type="presOf" srcId="{70D9E217-76F6-46DE-9203-364EB5B5819B}" destId="{8BC4E986-802D-40F7-91DB-DAE2BC54B845}" srcOrd="0" destOrd="0" presId="urn:microsoft.com/office/officeart/2005/8/layout/radial4"/>
    <dgm:cxn modelId="{A3CC028D-154F-4B35-BD5C-CFEA1CE7385E}" type="presOf" srcId="{3CDD9CE0-3379-4DF3-9DB1-DA4A90E74943}" destId="{6F88303F-ABC6-474E-8CEB-057F36E430AE}" srcOrd="0" destOrd="0" presId="urn:microsoft.com/office/officeart/2005/8/layout/radial4"/>
    <dgm:cxn modelId="{A984549D-0E51-4F3B-969C-21BD7D240BC8}" type="presOf" srcId="{01DAEB84-AC0B-4E70-B03A-784DB0B8CCA6}" destId="{D3363A24-F26D-4FDC-8BC2-B4A6EE202706}" srcOrd="0" destOrd="0" presId="urn:microsoft.com/office/officeart/2005/8/layout/radial4"/>
    <dgm:cxn modelId="{F89839C4-4BEB-4594-A449-7F0AFD1DA5FC}" srcId="{C8C9AC21-3FFA-4C9D-90AA-D6B660604937}" destId="{01DAEB84-AC0B-4E70-B03A-784DB0B8CCA6}" srcOrd="6" destOrd="0" parTransId="{0D59C12B-754B-4B2B-9CD0-133070BA0313}" sibTransId="{6693FE7C-3F89-489E-B3A1-0257FA9B373D}"/>
    <dgm:cxn modelId="{716F3BC8-E468-4C3F-9BF6-072114367A68}" type="presOf" srcId="{641ECC2E-8386-4604-A7CC-D715E4816B26}" destId="{F12B43F2-0A22-4B1F-B834-029EC99A1FAB}" srcOrd="0" destOrd="0" presId="urn:microsoft.com/office/officeart/2005/8/layout/radial4"/>
    <dgm:cxn modelId="{788774C9-1D6A-438F-BA0A-09F6EF807435}" srcId="{FDE0C96E-4F63-4F5B-BA63-CABD27326C2C}" destId="{C8C9AC21-3FFA-4C9D-90AA-D6B660604937}" srcOrd="0" destOrd="0" parTransId="{2D9F7C18-1DE0-424D-933E-FF03C10F3850}" sibTransId="{EF4780CA-D754-4AF4-8B5A-9F30634D6BA8}"/>
    <dgm:cxn modelId="{5B0881CB-D57F-4D55-9EAF-82BD33B45291}" type="presOf" srcId="{0D59C12B-754B-4B2B-9CD0-133070BA0313}" destId="{EB4934AA-8D60-4D85-BD55-414CAE76C207}" srcOrd="0" destOrd="0" presId="urn:microsoft.com/office/officeart/2005/8/layout/radial4"/>
    <dgm:cxn modelId="{3AA8D6DA-1F01-4579-872E-E9BF25CF076F}" type="presOf" srcId="{F873B93B-FA46-42D0-AB3D-AA79EECA8C87}" destId="{052C2B6E-DF02-4262-895B-F789816AE315}" srcOrd="0" destOrd="0" presId="urn:microsoft.com/office/officeart/2005/8/layout/radial4"/>
    <dgm:cxn modelId="{94A7ACE3-604B-4BE0-9797-57CBF1DD4E60}" type="presOf" srcId="{8BE80788-63B9-44C6-8C8E-FCD79C699491}" destId="{1E4EE25B-B02A-4C45-B669-F2D8942B6BEF}" srcOrd="0" destOrd="0" presId="urn:microsoft.com/office/officeart/2005/8/layout/radial4"/>
    <dgm:cxn modelId="{1D8D5BEA-08A0-4BB2-857E-EA832CCB508C}" type="presOf" srcId="{98650D56-9C43-4505-9DA1-4D3C821A1690}" destId="{1E3A3621-59C7-42A1-97A5-EC6ABE8BA2DF}" srcOrd="0" destOrd="0" presId="urn:microsoft.com/office/officeart/2005/8/layout/radial4"/>
    <dgm:cxn modelId="{0A6AF1EA-A240-4483-BB2F-538F3D5DCE72}" type="presOf" srcId="{727F31F3-DC16-422C-A2F6-FE8C55FB77E1}" destId="{594B150D-709E-48D6-964B-F70CD13EAA1D}" srcOrd="0" destOrd="0" presId="urn:microsoft.com/office/officeart/2005/8/layout/radial4"/>
    <dgm:cxn modelId="{E5F899D3-B2C7-449C-973F-5DC340CA8810}" type="presParOf" srcId="{5E419F04-3D00-4CA0-AED4-966593CF0A0A}" destId="{3632CD18-4C73-43E8-8D0D-D15664F32C2E}" srcOrd="0" destOrd="0" presId="urn:microsoft.com/office/officeart/2005/8/layout/radial4"/>
    <dgm:cxn modelId="{4D42CF8E-E36F-4294-92F4-762AF31795DD}" type="presParOf" srcId="{5E419F04-3D00-4CA0-AED4-966593CF0A0A}" destId="{1E3A3621-59C7-42A1-97A5-EC6ABE8BA2DF}" srcOrd="1" destOrd="0" presId="urn:microsoft.com/office/officeart/2005/8/layout/radial4"/>
    <dgm:cxn modelId="{CDA2C7BB-5E46-42E0-9544-E505665E4358}" type="presParOf" srcId="{5E419F04-3D00-4CA0-AED4-966593CF0A0A}" destId="{4F2E1842-6D3A-42B0-9888-E161EA49B4CD}" srcOrd="2" destOrd="0" presId="urn:microsoft.com/office/officeart/2005/8/layout/radial4"/>
    <dgm:cxn modelId="{2923FB73-2FBF-4266-8F25-C76362953E0F}" type="presParOf" srcId="{5E419F04-3D00-4CA0-AED4-966593CF0A0A}" destId="{F12B43F2-0A22-4B1F-B834-029EC99A1FAB}" srcOrd="3" destOrd="0" presId="urn:microsoft.com/office/officeart/2005/8/layout/radial4"/>
    <dgm:cxn modelId="{3B7D61FA-B35B-41D8-BD2B-D933ECE33A0C}" type="presParOf" srcId="{5E419F04-3D00-4CA0-AED4-966593CF0A0A}" destId="{97CD43BC-8D7E-45E2-B811-CD84710303E2}" srcOrd="4" destOrd="0" presId="urn:microsoft.com/office/officeart/2005/8/layout/radial4"/>
    <dgm:cxn modelId="{8C0678D6-7B11-4D01-A448-AA97C373B001}" type="presParOf" srcId="{5E419F04-3D00-4CA0-AED4-966593CF0A0A}" destId="{C005A75D-3CA7-401C-9709-F3CF2987108E}" srcOrd="5" destOrd="0" presId="urn:microsoft.com/office/officeart/2005/8/layout/radial4"/>
    <dgm:cxn modelId="{AB00D2B9-2164-4BC9-AFAC-62E865BD2EA2}" type="presParOf" srcId="{5E419F04-3D00-4CA0-AED4-966593CF0A0A}" destId="{FFB85016-4115-4059-B1FF-07AFB8C98554}" srcOrd="6" destOrd="0" presId="urn:microsoft.com/office/officeart/2005/8/layout/radial4"/>
    <dgm:cxn modelId="{B0710EF8-0156-44C0-9304-AD78266F64FE}" type="presParOf" srcId="{5E419F04-3D00-4CA0-AED4-966593CF0A0A}" destId="{594B150D-709E-48D6-964B-F70CD13EAA1D}" srcOrd="7" destOrd="0" presId="urn:microsoft.com/office/officeart/2005/8/layout/radial4"/>
    <dgm:cxn modelId="{7062E14D-BBEA-47B2-AF33-05FF014A700A}" type="presParOf" srcId="{5E419F04-3D00-4CA0-AED4-966593CF0A0A}" destId="{8BC4E986-802D-40F7-91DB-DAE2BC54B845}" srcOrd="8" destOrd="0" presId="urn:microsoft.com/office/officeart/2005/8/layout/radial4"/>
    <dgm:cxn modelId="{88A15B20-68F0-46F1-8F58-C6194084A443}" type="presParOf" srcId="{5E419F04-3D00-4CA0-AED4-966593CF0A0A}" destId="{1E4EE25B-B02A-4C45-B669-F2D8942B6BEF}" srcOrd="9" destOrd="0" presId="urn:microsoft.com/office/officeart/2005/8/layout/radial4"/>
    <dgm:cxn modelId="{D9C7543D-D621-4FF7-B372-FD88ACEB85B7}" type="presParOf" srcId="{5E419F04-3D00-4CA0-AED4-966593CF0A0A}" destId="{6F88303F-ABC6-474E-8CEB-057F36E430AE}" srcOrd="10" destOrd="0" presId="urn:microsoft.com/office/officeart/2005/8/layout/radial4"/>
    <dgm:cxn modelId="{2E6E9DF3-3411-4440-B617-E26AA69120F4}" type="presParOf" srcId="{5E419F04-3D00-4CA0-AED4-966593CF0A0A}" destId="{052C2B6E-DF02-4262-895B-F789816AE315}" srcOrd="11" destOrd="0" presId="urn:microsoft.com/office/officeart/2005/8/layout/radial4"/>
    <dgm:cxn modelId="{E1FA95B3-790C-4D95-B419-8E9B39DEE5C2}" type="presParOf" srcId="{5E419F04-3D00-4CA0-AED4-966593CF0A0A}" destId="{0F7CE397-2270-4D4B-B684-4CB7F5A9C9E8}" srcOrd="12" destOrd="0" presId="urn:microsoft.com/office/officeart/2005/8/layout/radial4"/>
    <dgm:cxn modelId="{6B306641-E5B0-4C7B-A073-67C5959CB830}" type="presParOf" srcId="{5E419F04-3D00-4CA0-AED4-966593CF0A0A}" destId="{EB4934AA-8D60-4D85-BD55-414CAE76C207}" srcOrd="13" destOrd="0" presId="urn:microsoft.com/office/officeart/2005/8/layout/radial4"/>
    <dgm:cxn modelId="{7A4D8E52-25EE-4E60-BF51-87CDD1B3CE1B}" type="presParOf" srcId="{5E419F04-3D00-4CA0-AED4-966593CF0A0A}" destId="{D3363A24-F26D-4FDC-8BC2-B4A6EE202706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2CD18-4C73-43E8-8D0D-D15664F32C2E}">
      <dsp:nvSpPr>
        <dsp:cNvPr id="0" name=""/>
        <dsp:cNvSpPr/>
      </dsp:nvSpPr>
      <dsp:spPr>
        <a:xfrm>
          <a:off x="3369241" y="2446989"/>
          <a:ext cx="1903362" cy="16294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Пищевое поведение и РПП</a:t>
          </a:r>
        </a:p>
      </dsp:txBody>
      <dsp:txXfrm>
        <a:off x="3647982" y="2685621"/>
        <a:ext cx="1345880" cy="1152215"/>
      </dsp:txXfrm>
    </dsp:sp>
    <dsp:sp modelId="{1E3A3621-59C7-42A1-97A5-EC6ABE8BA2DF}">
      <dsp:nvSpPr>
        <dsp:cNvPr id="0" name=""/>
        <dsp:cNvSpPr/>
      </dsp:nvSpPr>
      <dsp:spPr>
        <a:xfrm rot="10800000">
          <a:off x="1603180" y="3029528"/>
          <a:ext cx="1668927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E1842-6D3A-42B0-9888-E161EA49B4CD}">
      <dsp:nvSpPr>
        <dsp:cNvPr id="0" name=""/>
        <dsp:cNvSpPr/>
      </dsp:nvSpPr>
      <dsp:spPr>
        <a:xfrm>
          <a:off x="867955" y="2805474"/>
          <a:ext cx="1470450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Подозрение на наличие РПП</a:t>
          </a:r>
        </a:p>
      </dsp:txBody>
      <dsp:txXfrm>
        <a:off x="894681" y="2832200"/>
        <a:ext cx="1416998" cy="859056"/>
      </dsp:txXfrm>
    </dsp:sp>
    <dsp:sp modelId="{F12B43F2-0A22-4B1F-B834-029EC99A1FAB}">
      <dsp:nvSpPr>
        <dsp:cNvPr id="0" name=""/>
        <dsp:cNvSpPr/>
      </dsp:nvSpPr>
      <dsp:spPr>
        <a:xfrm rot="12600000">
          <a:off x="1852921" y="2097479"/>
          <a:ext cx="1707291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CD43BC-8D7E-45E2-B811-CD84710303E2}">
      <dsp:nvSpPr>
        <dsp:cNvPr id="0" name=""/>
        <dsp:cNvSpPr/>
      </dsp:nvSpPr>
      <dsp:spPr>
        <a:xfrm>
          <a:off x="1134618" y="1446603"/>
          <a:ext cx="1665339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История веса</a:t>
          </a:r>
        </a:p>
      </dsp:txBody>
      <dsp:txXfrm>
        <a:off x="1161344" y="1473329"/>
        <a:ext cx="1611887" cy="859056"/>
      </dsp:txXfrm>
    </dsp:sp>
    <dsp:sp modelId="{C005A75D-3CA7-401C-9709-F3CF2987108E}">
      <dsp:nvSpPr>
        <dsp:cNvPr id="0" name=""/>
        <dsp:cNvSpPr/>
      </dsp:nvSpPr>
      <dsp:spPr>
        <a:xfrm rot="13967043">
          <a:off x="2049973" y="1416571"/>
          <a:ext cx="2091881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85016-4115-4059-B1FF-07AFB8C98554}">
      <dsp:nvSpPr>
        <dsp:cNvPr id="0" name=""/>
        <dsp:cNvSpPr/>
      </dsp:nvSpPr>
      <dsp:spPr>
        <a:xfrm>
          <a:off x="1788388" y="359570"/>
          <a:ext cx="1349839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Фигура и вес</a:t>
          </a:r>
        </a:p>
      </dsp:txBody>
      <dsp:txXfrm>
        <a:off x="1815114" y="386296"/>
        <a:ext cx="1296387" cy="859056"/>
      </dsp:txXfrm>
    </dsp:sp>
    <dsp:sp modelId="{594B150D-709E-48D6-964B-F70CD13EAA1D}">
      <dsp:nvSpPr>
        <dsp:cNvPr id="0" name=""/>
        <dsp:cNvSpPr/>
      </dsp:nvSpPr>
      <dsp:spPr>
        <a:xfrm rot="16200000">
          <a:off x="3421754" y="1210954"/>
          <a:ext cx="1798337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C4E986-802D-40F7-91DB-DAE2BC54B845}">
      <dsp:nvSpPr>
        <dsp:cNvPr id="0" name=""/>
        <dsp:cNvSpPr/>
      </dsp:nvSpPr>
      <dsp:spPr>
        <a:xfrm>
          <a:off x="3192668" y="-85493"/>
          <a:ext cx="2256508" cy="1258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Ограничительное пищевое поведение</a:t>
          </a:r>
        </a:p>
      </dsp:txBody>
      <dsp:txXfrm>
        <a:off x="3229542" y="-48619"/>
        <a:ext cx="2182760" cy="1185212"/>
      </dsp:txXfrm>
    </dsp:sp>
    <dsp:sp modelId="{1E4EE25B-B02A-4C45-B669-F2D8942B6BEF}">
      <dsp:nvSpPr>
        <dsp:cNvPr id="0" name=""/>
        <dsp:cNvSpPr/>
      </dsp:nvSpPr>
      <dsp:spPr>
        <a:xfrm rot="18489394">
          <a:off x="4522101" y="1419880"/>
          <a:ext cx="2127029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88303F-ABC6-474E-8CEB-057F36E430AE}">
      <dsp:nvSpPr>
        <dsp:cNvPr id="0" name=""/>
        <dsp:cNvSpPr/>
      </dsp:nvSpPr>
      <dsp:spPr>
        <a:xfrm>
          <a:off x="5528899" y="359558"/>
          <a:ext cx="1427539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Приступы переедания</a:t>
          </a:r>
        </a:p>
      </dsp:txBody>
      <dsp:txXfrm>
        <a:off x="5555625" y="386284"/>
        <a:ext cx="1374087" cy="859056"/>
      </dsp:txXfrm>
    </dsp:sp>
    <dsp:sp modelId="{052C2B6E-DF02-4262-895B-F789816AE315}">
      <dsp:nvSpPr>
        <dsp:cNvPr id="0" name=""/>
        <dsp:cNvSpPr/>
      </dsp:nvSpPr>
      <dsp:spPr>
        <a:xfrm rot="19845283">
          <a:off x="5094615" y="2104082"/>
          <a:ext cx="1758257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7CE397-2270-4D4B-B684-4CB7F5A9C9E8}">
      <dsp:nvSpPr>
        <dsp:cNvPr id="0" name=""/>
        <dsp:cNvSpPr/>
      </dsp:nvSpPr>
      <dsp:spPr>
        <a:xfrm>
          <a:off x="5918646" y="1450530"/>
          <a:ext cx="1644340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Компенсации</a:t>
          </a:r>
        </a:p>
      </dsp:txBody>
      <dsp:txXfrm>
        <a:off x="5945372" y="1477256"/>
        <a:ext cx="1590888" cy="859056"/>
      </dsp:txXfrm>
    </dsp:sp>
    <dsp:sp modelId="{EB4934AA-8D60-4D85-BD55-414CAE76C207}">
      <dsp:nvSpPr>
        <dsp:cNvPr id="0" name=""/>
        <dsp:cNvSpPr/>
      </dsp:nvSpPr>
      <dsp:spPr>
        <a:xfrm>
          <a:off x="5369737" y="3029528"/>
          <a:ext cx="1668927" cy="4644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63A24-F26D-4FDC-8BC2-B4A6EE202706}">
      <dsp:nvSpPr>
        <dsp:cNvPr id="0" name=""/>
        <dsp:cNvSpPr/>
      </dsp:nvSpPr>
      <dsp:spPr>
        <a:xfrm>
          <a:off x="6191811" y="2805474"/>
          <a:ext cx="1693707" cy="91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Менструация</a:t>
          </a:r>
        </a:p>
      </dsp:txBody>
      <dsp:txXfrm>
        <a:off x="6218537" y="2832200"/>
        <a:ext cx="1640255" cy="859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10.12.2021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jp.psychiatryonline.org/servlet/linkout?suffix=B2&amp;dbid=16&amp;doi=10.1176/appi.ajp.2012.12010147&amp;key=10.1016/j.biopsych.2006.03.040" TargetMode="External"/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cholar.google.com/scholar_lookup?hl=en&amp;volume=61&amp;publication_year=2007&amp;pages=348-358&amp;journal=Biol+Psychiatry&amp;author=JI+Hudson&amp;author=E+Hiripi&amp;author=HG+Pope&amp;author=RC+Kessler&amp;title=The+prevalence+and+correlates+of+eating+disorders+in+the+National+Comorbidity+Survey+Replication" TargetMode="External"/><Relationship Id="rId4" Type="http://schemas.openxmlformats.org/officeDocument/2006/relationships/hyperlink" Target="https://ajp.psychiatryonline.org/servlet/linkout?suffix=B2&amp;dbid=8&amp;doi=10.1176/appi.ajp.2012.12010147&amp;key=16815322" TargetMode="Externa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1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580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78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97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68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43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494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18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04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947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52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673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845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088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31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738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044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969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32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483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28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379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206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96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886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309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018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8098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84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132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004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25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362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7930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543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416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399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7293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503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8993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382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399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162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4527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513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8894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411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2878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142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7260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7657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4943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4378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8159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9448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6784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9239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8043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9AAFC-2AE7-4B4C-8585-4F07D7957CDC}" type="slidenum">
              <a:rPr lang="en-GB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015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GW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9AAFC-2AE7-4B4C-8585-4F07D7957CDC}" type="slidenum">
              <a:rPr lang="en-GB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46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3121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1107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8401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73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6065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3700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2187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866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5708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6936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F2D0ECE-CD30-9E4E-A1CA-7AC36C81ACF7}" type="datetime1">
              <a:rPr kumimoji="0" lang="en-US" sz="1200">
                <a:solidFill>
                  <a:schemeClr val="tx1"/>
                </a:solidFill>
                <a:latin typeface="Times New Roman" charset="0"/>
              </a:rPr>
              <a:pPr/>
              <a:t>12/10/21</a:t>
            </a:fld>
            <a:endParaRPr kumimoji="0" lang="en-U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608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39F1E9-1414-1148-B3FB-5CEB7A21F196}" type="slidenum">
              <a:rPr kumimoji="0" lang="en-US" sz="1200">
                <a:solidFill>
                  <a:schemeClr val="tx1"/>
                </a:solidFill>
                <a:latin typeface="Times New Roman" charset="0"/>
              </a:rPr>
              <a:pPr/>
              <a:t>90</a:t>
            </a:fld>
            <a:endParaRPr kumimoji="0" lang="en-U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Я разработала этот план питания для лечения нервной </a:t>
            </a:r>
            <a:r>
              <a:rPr lang="ru-RU" sz="1600" dirty="0" err="1">
                <a:latin typeface="Arial" charset="0"/>
                <a:ea typeface="ＭＳ Ｐゴシック" charset="0"/>
                <a:cs typeface="ＭＳ Ｐゴシック" charset="0"/>
              </a:rPr>
              <a:t>анорексии</a:t>
            </a: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ru-RU" sz="1600" dirty="0" err="1">
                <a:latin typeface="Arial" charset="0"/>
                <a:ea typeface="ＭＳ Ｐゴシック" charset="0"/>
                <a:cs typeface="ＭＳ Ｐゴシック" charset="0"/>
              </a:rPr>
              <a:t>нервной</a:t>
            </a: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 булимии, </a:t>
            </a:r>
            <a:r>
              <a:rPr lang="ru-RU" sz="1600" dirty="0" err="1">
                <a:latin typeface="Arial" charset="0"/>
                <a:ea typeface="ＭＳ Ｐゴシック" charset="0"/>
                <a:cs typeface="ＭＳ Ｐゴシック" charset="0"/>
              </a:rPr>
              <a:t>неуточнённого</a:t>
            </a: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 расстройства пищевого поведения и ожирения. Когда я рассказываю о том, как питались наши бабушки и дедушки, я привожу его как пример нормального питания.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Питаясь по этому плану, мы удовлетворим все потребности организма в необходимых веществах.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В США детям рассказывают об этих пищевых группах в школе.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К сожалению, сейчас их учат избегать продуктов из категории «Еда для радости».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Первый шаг – организация питания.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Акцент на баланс питательных веществ и адекватность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Arial" charset="0"/>
                <a:ea typeface="ＭＳ Ｐゴシック" charset="0"/>
                <a:cs typeface="ＭＳ Ｐゴシック" charset="0"/>
              </a:rPr>
              <a:t>Не разнообразие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154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Пациенты очень удивляются при виде категории «Еда для радости».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Я объясняю, что она кардинально меняет дело, это важнейшая стратегия в борьбе с расстройством пищевого поведения. Пища для удовольствия помогает нормализовать питание, ослабить страх перед пищей, защищает от переедания.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Десерт в конце основного приёма пищи служит естественной границей, завершением эпизода питания.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После десерта люди с нормальным пищевым поведением обычно прекращают есть, удовлетворив потребность в лакомстве: «Хотелось сладенького, теперь я доволен».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Неудивительно, что в ходе эксперимента с контролем в группе больных </a:t>
            </a:r>
            <a:r>
              <a:rPr lang="ru-RU" dirty="0" err="1">
                <a:latin typeface="Arial" charset="0"/>
                <a:ea typeface="ＭＳ Ｐゴシック" charset="0"/>
                <a:cs typeface="ＭＳ Ｐゴシック" charset="0"/>
              </a:rPr>
              <a:t>компульсивным</a:t>
            </a:r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 перееданием (</a:t>
            </a:r>
            <a:r>
              <a:rPr lang="ru-RU" dirty="0" err="1">
                <a:latin typeface="Arial" charset="0"/>
                <a:ea typeface="ＭＳ Ｐゴシック" charset="0"/>
                <a:cs typeface="ＭＳ Ｐゴシック" charset="0"/>
              </a:rPr>
              <a:t>Gendall</a:t>
            </a:r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ru-RU" dirty="0" err="1">
                <a:latin typeface="Arial" charset="0"/>
                <a:ea typeface="ＭＳ Ｐゴシック" charset="0"/>
                <a:cs typeface="ＭＳ Ｐゴシック" charset="0"/>
              </a:rPr>
              <a:t>Joyce</a:t>
            </a:r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, &amp; </a:t>
            </a:r>
            <a:r>
              <a:rPr lang="ru-RU" dirty="0" err="1">
                <a:latin typeface="Arial" charset="0"/>
                <a:ea typeface="ＭＳ Ｐゴシック" charset="0"/>
                <a:cs typeface="ＭＳ Ｐゴシック" charset="0"/>
              </a:rPr>
              <a:t>Abbott</a:t>
            </a:r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 (1999, с. 312) выяснилось, что, поев белковой пищи, участники эксперимента могли остановиться, если съедали что-то «сладкое и вкусное».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Мы говорим: «Скорее всего, после шоколадного пирожного вам уже не захочется добавки брокколи или картошки-пюре».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--------------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 A., Joyce, P. R., &amp; Abbott, R. M. (1999). The effects of meal composition 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subsequent craving &amp; binge eating. Addictive Behaviors, 24(3), 305–315.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Coelho, J. S.,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Polivy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&amp; Herman, C. P. (2006). Selective carbohydrate or protein restriction: effects on subsequent food intake &amp; cravings.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Appetite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(3), 352-360.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D1552-597F-464B-A1FA-83264A6EF91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006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FCB8956-2B4D-E44C-8703-378DC8958C2E}" type="datetime1">
              <a:rPr kumimoji="0" lang="en-US" sz="1200">
                <a:solidFill>
                  <a:schemeClr val="tx1"/>
                </a:solidFill>
                <a:latin typeface="Times New Roman" charset="0"/>
              </a:rPr>
              <a:pPr/>
              <a:t>12/10/21</a:t>
            </a:fld>
            <a:endParaRPr kumimoji="0" lang="en-U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397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2384291-7D23-AB46-9571-A8453B571F09}" type="slidenum">
              <a:rPr kumimoji="0" lang="en-US" sz="1200">
                <a:solidFill>
                  <a:schemeClr val="tx1"/>
                </a:solidFill>
                <a:latin typeface="Times New Roman" charset="0"/>
              </a:rPr>
              <a:pPr/>
              <a:t>92</a:t>
            </a:fld>
            <a:endParaRPr kumimoji="0" lang="en-U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Мы заверяем пациентов, что при питании в соответствии с планом их система контроля аппетита станет работать, как отлаженный механизм.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Также мы предупреждаем, что на «калибровку» сигналов голода и сытости требуется время, например, на это может уйти целых шесть месяцев.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Возможно, из-за генетических особенностей кому-то больше подойдёт придерживаться некого общего паттерна питания.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В конечном итоге при перекусах пациент начнёт руководствоваться чувством голода.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Все эти факты можно свести к одному: «В настоящее время вы не можете полагаться на ощущения голода и сытости, потому что расстройство пищевого поведения нарушило эту сигнальную систему.</a:t>
            </a:r>
          </a:p>
          <a:p>
            <a:r>
              <a:rPr lang="ru-RU" dirty="0">
                <a:latin typeface="Arial" charset="0"/>
                <a:ea typeface="ＭＳ Ｐゴシック" charset="0"/>
                <a:cs typeface="ＭＳ Ｐゴシック" charset="0"/>
              </a:rPr>
              <a:t>К счастью, если вы будете постоянно придерживаться разумного с биологической точки зрения плана питания, (например, «Правило трёх»), аппетит снова наладится, и на него можно будет положиться в вопросах когда и сколько есть.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269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Я отправила Ольге статьи,  на которых основаны эти факты.</a:t>
            </a:r>
          </a:p>
          <a:p>
            <a:r>
              <a:rPr lang="ru-RU" sz="1200" dirty="0"/>
              <a:t>Цитируемые документы включены в список источников в конце презентации.</a:t>
            </a:r>
          </a:p>
          <a:p>
            <a:r>
              <a:rPr lang="ru-RU" sz="1200" dirty="0"/>
              <a:t>Я думаю, если бы эту информацию давали в школе, случаев булимии стало бы меньше.</a:t>
            </a:r>
          </a:p>
          <a:p>
            <a:r>
              <a:rPr lang="ru-RU" sz="1200" dirty="0"/>
              <a:t>Большинство пациентов не знает об этих фактах и многие специалисты тоже.</a:t>
            </a:r>
          </a:p>
          <a:p>
            <a:r>
              <a:rPr lang="ru-RU" sz="1200" dirty="0"/>
              <a:t>--------------------------</a:t>
            </a:r>
          </a:p>
          <a:p>
            <a:r>
              <a:rPr lang="ru-RU" sz="1200" dirty="0"/>
              <a:t>Я подробно на рассказываю пациентам о количестве калорий, которое остаётся в организме после очищения. Пациентам обычно очень нравится такого рода информация, например, о том, что за типичной эпизод переедания съедается 1200 калорий и что мудрый организм всё</a:t>
            </a:r>
            <a:r>
              <a:rPr lang="ru-RU" sz="1200" baseline="0" dirty="0"/>
              <a:t> </a:t>
            </a:r>
            <a:r>
              <a:rPr lang="ru-RU" sz="1200" dirty="0"/>
              <a:t>равно сохранит 1200 калорий независимо от того, был ли эпизод сравнительно небольшим (1200 калорий) или крупным (3500 калорий).</a:t>
            </a:r>
          </a:p>
          <a:p>
            <a:r>
              <a:rPr lang="ru-RU" sz="1200" dirty="0"/>
              <a:t>Неизвестно, сколько калорий остается в организме после приема пищи нормального размера или перекуса, которые заканчиваются очищением, но логично предположить, что организм и в этом случае сохраняет до 1200 калорий.</a:t>
            </a:r>
          </a:p>
          <a:p>
            <a:r>
              <a:rPr lang="ru-RU" sz="1200" dirty="0"/>
              <a:t>Тот факт, что откровенный дефицит питательных веществ редко бывает у пациентов с булимией, если вообще бывает, позволяет предположить, что хотя бы минимальное количество питательных веществ всё же усваивается. Хотя это ещё не изучено.</a:t>
            </a:r>
          </a:p>
          <a:p>
            <a:r>
              <a:rPr lang="ru-RU" sz="1200" dirty="0"/>
              <a:t>Некоторые пациенты возражают, говоря: «Ну ладно, а как насчёт калия, который беспокоит всех моих врачей?» </a:t>
            </a:r>
          </a:p>
          <a:p>
            <a:r>
              <a:rPr lang="ru-RU" sz="1200" dirty="0"/>
              <a:t>Да, некоторое количество калия теряется с рвотой, но большая часть выводятся с мочой, когда организм пытается поддержать кислотный баланс, который нарушается  при частой рвоте.</a:t>
            </a:r>
          </a:p>
          <a:p>
            <a:r>
              <a:rPr lang="ru-RU" sz="1200" dirty="0"/>
              <a:t>Пациентам очень интересно, когда я рассказываю им, что рацион на 1200 калорий, даже если он очень хорошо подобран, едва-едва обеспечивает организм питательными веществами, необходимыми для жизни.</a:t>
            </a:r>
          </a:p>
          <a:p>
            <a:r>
              <a:rPr lang="ru-RU" sz="1200" dirty="0"/>
              <a:t>Поразительно, что 1200 калорий - это именно то количество, которое организм удерживает во время рвоты, и приблизительно то же количество калорий поступает в организм при типичном эпизоде переедания.</a:t>
            </a:r>
          </a:p>
          <a:p>
            <a:r>
              <a:rPr lang="ru-RU" sz="1200" dirty="0"/>
              <a:t>И это вновь доказывает, что организм всегда пытается выжить.</a:t>
            </a:r>
          </a:p>
          <a:p>
            <a:r>
              <a:rPr lang="ru-RU" sz="1200" dirty="0"/>
              <a:t>Но пациенты говорят: «Я знаю что я худела, когда только начала заниматься очищением.</a:t>
            </a:r>
          </a:p>
          <a:p>
            <a:r>
              <a:rPr lang="ru-RU" sz="1200" dirty="0"/>
              <a:t>Сначала мне казалось, что я нашла волшебный способ есть всё, что хочу и сколько хочу, и не буду набирать вес, даже буду худеть.</a:t>
            </a:r>
          </a:p>
          <a:p>
            <a:r>
              <a:rPr lang="ru-RU" sz="1200" dirty="0"/>
              <a:t>И после очищения у меня такой пустой желудок.</a:t>
            </a:r>
          </a:p>
          <a:p>
            <a:r>
              <a:rPr lang="ru-RU" sz="1200" dirty="0"/>
              <a:t>Сначала я обычно ем продукты-маркёры (например, морковь, помидоры, кукурузу) </a:t>
            </a:r>
          </a:p>
          <a:p>
            <a:r>
              <a:rPr lang="ru-RU" sz="1200" dirty="0"/>
              <a:t>и вызываю рвоту до тех пор, пока не увижу остатки этих продуктов».</a:t>
            </a:r>
          </a:p>
          <a:p>
            <a:r>
              <a:rPr lang="ru-RU" sz="1200" dirty="0"/>
              <a:t>Одна из моих пациентов сказала, что  </a:t>
            </a:r>
          </a:p>
          <a:p>
            <a:r>
              <a:rPr lang="ru-RU" sz="1200" dirty="0"/>
              <a:t>после дневного приступа переедания она вызывает рвоту до тех пор, пока не увидит остатки пищи,</a:t>
            </a:r>
          </a:p>
          <a:p>
            <a:r>
              <a:rPr lang="ru-RU" sz="1200" dirty="0"/>
              <a:t>съеденной на завтрак.</a:t>
            </a:r>
          </a:p>
          <a:p>
            <a:r>
              <a:rPr lang="ru-RU" sz="1200" dirty="0"/>
              <a:t>«Тогда я знаю, что точно от всего избавилась».</a:t>
            </a:r>
          </a:p>
          <a:p>
            <a:endParaRPr lang="ru-RU" sz="1200" dirty="0"/>
          </a:p>
          <a:p>
            <a:r>
              <a:rPr lang="ru-RU" sz="1200" dirty="0"/>
              <a:t>Я правда слышу это от многих пациентов.</a:t>
            </a:r>
          </a:p>
          <a:p>
            <a:endParaRPr lang="ru-RU" sz="1200" dirty="0"/>
          </a:p>
          <a:p>
            <a:r>
              <a:rPr lang="ru-RU" sz="1200" dirty="0"/>
              <a:t>Вот бы у нас были исследования о том, как это работает у тех, кто недавно заболел булимией. Но было бы неэтично изучать очищение на людях, которые им ещё не занимались.</a:t>
            </a:r>
          </a:p>
          <a:p>
            <a:endParaRPr lang="ru-RU" sz="1200" dirty="0"/>
          </a:p>
          <a:p>
            <a:r>
              <a:rPr lang="ru-RU" sz="1200" dirty="0"/>
              <a:t>Во всех исследованиях принимали участие опытные больные булимией.</a:t>
            </a:r>
          </a:p>
          <a:p>
            <a:r>
              <a:rPr lang="ru-RU" sz="1200" dirty="0"/>
              <a:t>Я говорю клиентом, что, по моему мнению, сначала очищение обманывает организм и действительно какое-то время работает. Вы правда теряете калории, но затем организм адаптируется, потому что он делает вывод, что у племени нет чистой воды и оно пьёт плохую воду или что-то подобное, поэтому тело адаптируется, развивается способность извлекать калории и питательные вещества из еды, которая в него попадает,  и он заставляет нас на всякий случай есть побольше.</a:t>
            </a:r>
          </a:p>
          <a:p>
            <a:r>
              <a:rPr lang="ru-RU" sz="1200" dirty="0"/>
              <a:t>Я говорю, что явное ощущение пустоты в желудке после рвоты - вероятно, временное явление.</a:t>
            </a:r>
          </a:p>
          <a:p>
            <a:r>
              <a:rPr lang="ru-RU" sz="1200" dirty="0"/>
              <a:t>И что желудок при работе смешивает и разжижает пищу,</a:t>
            </a:r>
          </a:p>
          <a:p>
            <a:r>
              <a:rPr lang="ru-RU" sz="1200" dirty="0"/>
              <a:t>поэтому, то что мы съели первым, необязательно выходит последним.</a:t>
            </a:r>
          </a:p>
          <a:p>
            <a:r>
              <a:rPr lang="ru-RU" sz="1200" dirty="0"/>
              <a:t>--------------------------</a:t>
            </a:r>
          </a:p>
          <a:p>
            <a:r>
              <a:rPr lang="ru-RU" sz="1200" dirty="0"/>
              <a:t>Я рассказываю об исследованиях, которые показывают, что </a:t>
            </a:r>
            <a:r>
              <a:rPr lang="ru-RU" sz="1200" dirty="0" err="1"/>
              <a:t>самоиндуцированная</a:t>
            </a:r>
            <a:r>
              <a:rPr lang="ru-RU" sz="1200" dirty="0"/>
              <a:t> рвота, применение слабительных и мочегонных средств и даже большое количество физических упражнений относительно </a:t>
            </a:r>
          </a:p>
          <a:p>
            <a:r>
              <a:rPr lang="ru-RU" sz="1200" dirty="0"/>
              <a:t>неэффективны для избавления от калорий.</a:t>
            </a:r>
          </a:p>
          <a:p>
            <a:r>
              <a:rPr lang="ru-RU" sz="1200" dirty="0"/>
              <a:t>Часто пациент хочет увидеть исследования, я с удовольствием их присылаю, я пришлю их и вам, если они нужны. </a:t>
            </a:r>
          </a:p>
          <a:p>
            <a:r>
              <a:rPr lang="ru-RU" sz="1200" dirty="0"/>
              <a:t>Я также ссылаюсь на исследования о весе и булимии,</a:t>
            </a:r>
          </a:p>
          <a:p>
            <a:r>
              <a:rPr lang="ru-RU" sz="1200" dirty="0"/>
              <a:t>о том, что индекс массы тела у людей с булимией обычно вписывается в диапазон нормального или повышенного нормального веса.</a:t>
            </a:r>
          </a:p>
          <a:p>
            <a:r>
              <a:rPr lang="ru-RU" sz="1200" dirty="0"/>
              <a:t>Ряд исследований показывает, что пациенты, у которых бывают приступы переедания и очищения, в конечном итоге набирают вес и не теряют его, пока не перестают заниматься очищением (</a:t>
            </a:r>
            <a:r>
              <a:rPr lang="ru-RU" sz="1200" dirty="0" err="1"/>
              <a:t>Carter</a:t>
            </a:r>
            <a:r>
              <a:rPr lang="ru-RU" sz="1200" dirty="0"/>
              <a:t>, </a:t>
            </a:r>
            <a:r>
              <a:rPr lang="ru-RU" sz="1200" dirty="0" err="1"/>
              <a:t>Mcintosh</a:t>
            </a:r>
            <a:r>
              <a:rPr lang="ru-RU" sz="1200" dirty="0"/>
              <a:t>, </a:t>
            </a:r>
            <a:r>
              <a:rPr lang="ru-RU" sz="1200" dirty="0" err="1"/>
              <a:t>Joyce</a:t>
            </a:r>
            <a:r>
              <a:rPr lang="ru-RU" sz="1200" dirty="0"/>
              <a:t>, </a:t>
            </a:r>
            <a:r>
              <a:rPr lang="ru-RU" sz="1200" dirty="0" err="1"/>
              <a:t>Gendall</a:t>
            </a:r>
            <a:r>
              <a:rPr lang="ru-RU" sz="1200" dirty="0"/>
              <a:t>, </a:t>
            </a:r>
            <a:r>
              <a:rPr lang="ru-RU" sz="1200" dirty="0" err="1"/>
              <a:t>Frampton</a:t>
            </a:r>
            <a:r>
              <a:rPr lang="ru-RU" sz="1200" dirty="0"/>
              <a:t>, &amp; </a:t>
            </a:r>
            <a:r>
              <a:rPr lang="ru-RU" sz="1200" dirty="0" err="1"/>
              <a:t>Bulik</a:t>
            </a:r>
            <a:r>
              <a:rPr lang="ru-RU" sz="1200" dirty="0"/>
              <a:t>, 2004),  а спустя пять лет булимии 25% пациентов, у которых в начале болезни был здоровый индекс массы тела, уже имели индекс массы тела в категории избыточного веса.</a:t>
            </a:r>
          </a:p>
          <a:p>
            <a:endParaRPr lang="ru-RU" sz="1200" dirty="0"/>
          </a:p>
          <a:p>
            <a:r>
              <a:rPr lang="ru-RU" sz="1200" dirty="0"/>
              <a:t>«Пристрастие к удовольствию от очищения»</a:t>
            </a:r>
          </a:p>
          <a:p>
            <a:endParaRPr lang="ru-RU" sz="1200" dirty="0"/>
          </a:p>
          <a:p>
            <a:r>
              <a:rPr lang="ru-RU" sz="1200" dirty="0"/>
              <a:t>Я не часто вижу, чтобы об этом писали в литературе о клинических исследованиях, но я часто слышу об этом от пациентов - об удовольствии и затем ощущение покоя, которое приходит вслед за типичным эпизодом переедания очищения.</a:t>
            </a:r>
          </a:p>
          <a:p>
            <a:endParaRPr lang="ru-RU" sz="1200" dirty="0"/>
          </a:p>
          <a:p>
            <a:r>
              <a:rPr lang="ru-RU" sz="1200" dirty="0"/>
              <a:t>Вы когда-нибудь слышали об этом от пациентов?</a:t>
            </a:r>
          </a:p>
          <a:p>
            <a:endParaRPr lang="ru-RU" sz="1200" dirty="0"/>
          </a:p>
          <a:p>
            <a:r>
              <a:rPr lang="ru-RU" sz="1200" dirty="0"/>
              <a:t>Лучшее, что я нашла в литературе, - очень симпатичное исследование </a:t>
            </a:r>
            <a:r>
              <a:rPr lang="ru-RU" sz="1200" dirty="0" err="1"/>
              <a:t>Памелы</a:t>
            </a:r>
            <a:r>
              <a:rPr lang="ru-RU" sz="1200" dirty="0"/>
              <a:t> Кил (</a:t>
            </a:r>
            <a:r>
              <a:rPr lang="ru-RU" sz="1200" dirty="0" err="1"/>
              <a:t>Pamela</a:t>
            </a:r>
            <a:r>
              <a:rPr lang="ru-RU" sz="1200" dirty="0"/>
              <a:t> </a:t>
            </a:r>
            <a:r>
              <a:rPr lang="ru-RU" sz="1200" dirty="0" err="1"/>
              <a:t>Keel</a:t>
            </a:r>
            <a:r>
              <a:rPr lang="ru-RU" sz="1200" dirty="0"/>
              <a:t>), опубликованное в 2011 году. Исследование называется «Негативный аффект сильнее до переедания, усиливается после эпизода переедания и ослабевает после очищения» («</a:t>
            </a:r>
            <a:r>
              <a:rPr lang="ru-RU" sz="1200" dirty="0" err="1"/>
              <a:t>Negative</a:t>
            </a:r>
            <a:r>
              <a:rPr lang="ru-RU" sz="1200" dirty="0"/>
              <a:t> </a:t>
            </a:r>
            <a:r>
              <a:rPr lang="ru-RU" sz="1200" dirty="0" err="1"/>
              <a:t>affect</a:t>
            </a:r>
            <a:r>
              <a:rPr lang="ru-RU" sz="1200" dirty="0"/>
              <a:t> </a:t>
            </a:r>
            <a:r>
              <a:rPr lang="ru-RU" sz="1200" dirty="0" err="1"/>
              <a:t>is</a:t>
            </a:r>
            <a:r>
              <a:rPr lang="ru-RU" sz="1200" dirty="0"/>
              <a:t> </a:t>
            </a:r>
            <a:r>
              <a:rPr lang="ru-RU" sz="1200" dirty="0" err="1"/>
              <a:t>greater</a:t>
            </a:r>
            <a:r>
              <a:rPr lang="ru-RU" sz="1200" dirty="0"/>
              <a:t> </a:t>
            </a:r>
            <a:r>
              <a:rPr lang="ru-RU" sz="1200" dirty="0" err="1"/>
              <a:t>prior</a:t>
            </a:r>
            <a:r>
              <a:rPr lang="ru-RU" sz="1200" dirty="0"/>
              <a:t> </a:t>
            </a:r>
            <a:r>
              <a:rPr lang="ru-RU" sz="1200" dirty="0" err="1"/>
              <a:t>to</a:t>
            </a:r>
            <a:r>
              <a:rPr lang="ru-RU" sz="1200" dirty="0"/>
              <a:t> </a:t>
            </a:r>
            <a:r>
              <a:rPr lang="ru-RU" sz="1200" dirty="0" err="1"/>
              <a:t>binge</a:t>
            </a:r>
            <a:r>
              <a:rPr lang="ru-RU" sz="1200" dirty="0"/>
              <a:t> </a:t>
            </a:r>
            <a:r>
              <a:rPr lang="ru-RU" sz="1200" dirty="0" err="1"/>
              <a:t>eating</a:t>
            </a:r>
            <a:r>
              <a:rPr lang="ru-RU" sz="1200" dirty="0"/>
              <a:t>, </a:t>
            </a:r>
            <a:r>
              <a:rPr lang="ru-RU" sz="1200" dirty="0" err="1"/>
              <a:t>increases</a:t>
            </a:r>
            <a:r>
              <a:rPr lang="ru-RU" sz="1200" dirty="0"/>
              <a:t> </a:t>
            </a:r>
            <a:r>
              <a:rPr lang="ru-RU" sz="1200" dirty="0" err="1"/>
              <a:t>following</a:t>
            </a:r>
            <a:r>
              <a:rPr lang="ru-RU" sz="1200" dirty="0"/>
              <a:t> </a:t>
            </a:r>
            <a:r>
              <a:rPr lang="ru-RU" sz="1200" dirty="0" err="1"/>
              <a:t>binge</a:t>
            </a:r>
            <a:r>
              <a:rPr lang="ru-RU" sz="1200" dirty="0"/>
              <a:t> </a:t>
            </a:r>
            <a:r>
              <a:rPr lang="ru-RU" sz="1200" dirty="0" err="1"/>
              <a:t>episodes</a:t>
            </a:r>
            <a:r>
              <a:rPr lang="ru-RU" sz="1200" dirty="0"/>
              <a:t>, </a:t>
            </a:r>
            <a:r>
              <a:rPr lang="ru-RU" sz="1200" dirty="0" err="1"/>
              <a:t>and</a:t>
            </a:r>
            <a:r>
              <a:rPr lang="ru-RU" sz="1200" dirty="0"/>
              <a:t> </a:t>
            </a:r>
            <a:r>
              <a:rPr lang="ru-RU" sz="1200" dirty="0" err="1"/>
              <a:t>then</a:t>
            </a:r>
            <a:r>
              <a:rPr lang="ru-RU" sz="1200" dirty="0"/>
              <a:t> </a:t>
            </a:r>
            <a:r>
              <a:rPr lang="ru-RU" sz="1200" dirty="0" err="1"/>
              <a:t>decreases</a:t>
            </a:r>
            <a:r>
              <a:rPr lang="ru-RU" sz="1200" dirty="0"/>
              <a:t> </a:t>
            </a:r>
            <a:r>
              <a:rPr lang="ru-RU" sz="1200" dirty="0" err="1"/>
              <a:t>after</a:t>
            </a:r>
            <a:r>
              <a:rPr lang="ru-RU" sz="1200" dirty="0"/>
              <a:t> </a:t>
            </a:r>
            <a:r>
              <a:rPr lang="ru-RU" sz="1200" dirty="0" err="1"/>
              <a:t>purging</a:t>
            </a:r>
            <a:r>
              <a:rPr lang="ru-RU" sz="1200" dirty="0"/>
              <a:t>».)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мета-анализа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изучались изменения аффекта до и после эпизодов переедания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использованием стандартизированного размера эффекта (ЕS).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подтвердили более высокий уровень НА, предшествующей эпизодам переедания, в отношении к среднему аффекту (ES = 63) и аффекту до регулярного питания (ES = 68).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после эпизодов переедания НА усиливалась (ЕS = 50).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Предварительные данные показывают, что НА ослабевала вслед за очищением при нервной булимии (ES = – 46).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Модераторы включали диагноз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Наконец, хотя переедание, по-видимому, не усиливается уменьшением негативного аффекта после переедания, возможно, что переедание усиливается увеличением положительного аффекта, связанного с гедонистическими аспектами потребления аппетитной пищи (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Jones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Gotman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Dagher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2003).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феномен не был главным положением модели регуляции аффекта при переедании и изучался лишь в единичных исследованиях с использованием метода моментальной экологической оценки.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этих исследований показывают, что положительный аффект уменьшается после эпизодов переедания (См. Примечание 3).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этот результат не исключает возможности, что положительный аффект увеличивается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эпизода переедания.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малое количество исследований, роль положительного аффекта в провоцировании и сохранении эпизодов переедания недостаточно изучена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-Matt AA, Keel PK. Revisiting the affect regulation model of binge eating: a meta-analysis of studies using ecological momentary assessment. Psychological bulletin. 2011 Jul;137(4):660.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Kaye, W.,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Weltzin</a:t>
            </a:r>
            <a:r>
              <a:rPr lang="en-US" dirty="0">
                <a:ea typeface="ＭＳ Ｐゴシック" charset="0"/>
                <a:cs typeface="ＭＳ Ｐゴシック" charset="0"/>
              </a:rPr>
              <a:t>, T., Hsu, L.,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McConaha</a:t>
            </a:r>
            <a:r>
              <a:rPr lang="en-US" dirty="0">
                <a:ea typeface="ＭＳ Ｐゴシック" charset="0"/>
                <a:cs typeface="ＭＳ Ｐゴシック" charset="0"/>
              </a:rPr>
              <a:t>, C., &amp; Bolton, B. (1993). Amount of calories retained after binge eating and vomiting.</a:t>
            </a:r>
            <a:r>
              <a:rPr lang="en-US" i="1" dirty="0">
                <a:ea typeface="ＭＳ Ｐゴシック" charset="0"/>
                <a:cs typeface="ＭＳ Ｐゴシック" charset="0"/>
              </a:rPr>
              <a:t> American Journal of Psychiatry, 150</a:t>
            </a:r>
            <a:r>
              <a:rPr lang="en-US" dirty="0">
                <a:ea typeface="ＭＳ Ｐゴシック" charset="0"/>
                <a:cs typeface="ＭＳ Ｐゴシック" charset="0"/>
              </a:rPr>
              <a:t>(6), 969-971. 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Bo-Linn, G. W., Santa Ana, C. A.,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Morawski</a:t>
            </a:r>
            <a:r>
              <a:rPr lang="en-US" dirty="0">
                <a:ea typeface="ＭＳ Ｐゴシック" charset="0"/>
                <a:cs typeface="ＭＳ Ｐゴシック" charset="0"/>
              </a:rPr>
              <a:t>, S. G., &amp;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Fordtran</a:t>
            </a:r>
            <a:r>
              <a:rPr lang="en-US" dirty="0">
                <a:ea typeface="ＭＳ Ｐゴシック" charset="0"/>
                <a:cs typeface="ＭＳ Ｐゴシック" charset="0"/>
              </a:rPr>
              <a:t>, J. S. (1983). Purging and calorie absorption in bulimic patients and normal women. </a:t>
            </a:r>
            <a:r>
              <a:rPr lang="en-US" i="1" dirty="0">
                <a:ea typeface="ＭＳ Ｐゴシック" charset="0"/>
                <a:cs typeface="ＭＳ Ｐゴシック" charset="0"/>
              </a:rPr>
              <a:t>Annals of Internal Medicine, </a:t>
            </a:r>
            <a:r>
              <a:rPr lang="en-US" dirty="0">
                <a:ea typeface="ＭＳ Ｐゴシック" charset="0"/>
                <a:cs typeface="ＭＳ Ｐゴシック" charset="0"/>
              </a:rPr>
              <a:t>99, 14-17.</a:t>
            </a: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 JI,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Hiripi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Pope HG, Kessler RC: The prevalence and correlates of eating disorders in the National Comorbidity Survey Replication.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 Psychiatry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2007; 61:348–358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Crossref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Medline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Google Scholar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 FA, McIntosh VV, Joyce PR,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KA, Frampton CM,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CM: Patterns of weight change after treatment for bulimia nervosa.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Eat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2004; 36:12–21.</a:t>
            </a:r>
          </a:p>
          <a:p>
            <a:pPr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MA, Hay P,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The efficacy of psychological therapies in reducing weight and binge eating in people with bulimia nervosa and binge eating disorder who are overweight or obese—a critical synthesis and meta-analyses. Nutrients. 2017 Mar;9(3):299.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 JI,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Hiripi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Pope HG, Kessler RC: The prevalence and correlates of eating disorders in the National Comorbidity Survey Replication.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 Psychiatry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2007; 61:348–358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Crossref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Medline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Google Scholar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 FA, McIntosh VV, Joyce PR,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KA, Frampton CM,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CM: Patterns of weight change after treatment for bulimia nervosa.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Eat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2004; 36:12–21.</a:t>
            </a:r>
          </a:p>
          <a:p>
            <a:pPr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MA, Hay P,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The efficacy of psychological therapies in reducing weight and binge eating in people with bulimia nervosa and binge eating disorder who are overweight or obese—a critical synthesis and meta-analyses. Nutrients. 2017 Mar;9(3):299.</a:t>
            </a:r>
          </a:p>
          <a:p>
            <a:pPr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Чтобы подкрепить свои слова, мы часто даём пациентам копии релевантных научных статей или присылаем их по электронной почте.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Когда мы подробно обсуждаем исследования о количестве калорий, которые остаются после очищения, пациентам очень интересна эта информация.</a:t>
            </a:r>
          </a:p>
          <a:p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Kaye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Weltzin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Hsu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McConaha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и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Bolton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(1993) обнаружили, что после приступа переедания организм оставляет себе 1200 калорий независимо от того, был ли эпизод сравнительно небольшим (1200 калорий) или крупным (3500 калорий).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Неизвестно, сколько калорий остается в организме после приема пищи нормального размера или перекуса, которые заканчиваются очищением, но логично предположить, что организм и в этом случае сохраняет до 1200 калорий.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Пациентам очень интересно, когда я рассказываю им, что рацион на 1200 калорий, даже если он очень хорошо подобран, едва-едва обеспечивает организм питательными веществами, необходимыми для жизни, и что это именно то количество, которое организм удерживает во время рвоты, и приблизительно то же количество калорий поступает в организм при типичном эпизоде переедания.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Организм всегда пытается выжить.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Я доношу до пациентов информацию с опорой на факты, которые противоречат убеждению, что очищение защищает от набора веса.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Индекс массы тела у людей с булимией обычно вписывается в диапазон нормального или повышенного нормального веса.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Спустя  5 лет булимии 25% пациентов имели индекс массы тела в категории избыточного веса (ИМТ=25-29,9), хотя до этого их средний ИМТ был в диапазоне здорового веса (ИМТ=22,7, SD =2,7).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Пациенты, набравшие вес в результате булимии, теряют вес, когда перестают переедать (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Agras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Apple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1997,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42).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знаем, что эпизоды переедания крупнее, если человек знает, что будет вызывать рвоту.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Он даже может специально есть побольше, чтобы было легче вызвать рвоту.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также знаем, что очищение не гарантирует снижение веса или избавление от всего содержимого желудка. 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Явное ощущение пустоты в желудке после рвоты - лишь временное явление.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Некоторые пациенты едят яркие продукты-маркёры (например, морковь, помидоры, кукурузу)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и вызывают рвоту до тех пор, пока не увидят остатки этих продуктов.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Одна из моих пациентов сказала, что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после дневного приступа переедания она вызывает рвоту до тех пор пока не увидит остатки пищи, съеденной на завтрак.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«Тогда я знаю, что точно от всего избавилась».</a:t>
            </a:r>
          </a:p>
          <a:p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Херрин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ответила, что желудок при работе смешивает и разжижает пищу,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поэтому то, что мы съели первым, необязательно выходит последним.</a:t>
            </a:r>
          </a:p>
          <a:p>
            <a:endParaRPr lang="ru-RU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Даже когда мы делимся с пациентами релевантной информацией и ссылками на исследования, многие не принимают эти факты на веру.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Я рассказываю об исследованиях, которые показывают, что </a:t>
            </a:r>
            <a:r>
              <a:rPr lang="ru-RU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самоиндуцированная</a:t>
            </a:r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рвота, применение слабительных и мочегонных средств и даже большое количество физических упражнений относительно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неэффективны для избавления от калорий.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Индекс массы тела у людей с булимией обычно вписывается в диапазон нормального или повышенного нормального веса.</a:t>
            </a:r>
          </a:p>
          <a:p>
            <a:r>
              <a:rPr lang="ru-RU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Спустя  5 лет булимии 25% пациентов имели индекс массы тела в категории избыточного веса (ИМТ=25-29,9), хотя до этого их средний ИМТ был в диапазоне здорового веса (ИМТ=22,7, SD =2,7).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 JI,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Hiripi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Pope HG, Kessler RC: The prevalence and correlates of eating disorders in the National Comorbidity Survey Replication.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 Psychiatry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2007; 61:348–358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Crossref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Medline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Google Scholar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 FA, McIntosh VV, Joyce PR,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KA, Frampton CM,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CM: Patterns of weight change after treatment for bulimia nervosa.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Eat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2004; 36:12–21.</a:t>
            </a:r>
          </a:p>
          <a:p>
            <a:pPr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MA, Hay P,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The efficacy of psychological therapies in reducing weight and binge eating in people with bulimia nervosa and binge eating disorder who are overweight or obese—a critical synthesis and meta-analyses. Nutrients. 2017 Mar;9(3):299.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b="1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dirty="0">
                <a:ea typeface="ＭＳ Ｐゴシック" charset="0"/>
                <a:cs typeface="ＭＳ Ｐゴシック" charset="0"/>
              </a:rPr>
              <a:t>Kaye, W., 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Weltzin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, T., Hsu, L., 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McConaha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, C., &amp; Bolton, B. (1993). Amount of calories retained after binge eating and vomiting.</a:t>
            </a:r>
            <a:r>
              <a:rPr lang="en-US" sz="1200" i="1" dirty="0">
                <a:ea typeface="ＭＳ Ｐゴシック" charset="0"/>
                <a:cs typeface="ＭＳ Ｐゴシック" charset="0"/>
              </a:rPr>
              <a:t> American Journal of Psychiatry, 150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(6), 969-971. </a:t>
            </a:r>
          </a:p>
          <a:p>
            <a:pPr>
              <a:defRPr/>
            </a:pPr>
            <a:r>
              <a:rPr lang="en-US" sz="1200" dirty="0">
                <a:ea typeface="ＭＳ Ｐゴシック" charset="0"/>
                <a:cs typeface="ＭＳ Ｐゴシック" charset="0"/>
              </a:rPr>
              <a:t>Bo-Linn, G. W., Santa Ana, C. A., 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Morawski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, S. G., &amp; 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Fordtran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, J. S. (1983). Purging and calorie absorption in bulimic patients and normal women. </a:t>
            </a:r>
            <a:r>
              <a:rPr lang="en-US" sz="1200" i="1" dirty="0">
                <a:ea typeface="ＭＳ Ｐゴシック" charset="0"/>
                <a:cs typeface="ＭＳ Ｐゴシック" charset="0"/>
              </a:rPr>
              <a:t>Annals of Internal Medicine, 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99, 14-17.</a:t>
            </a:r>
          </a:p>
          <a:p>
            <a:pPr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D1552-597F-464B-A1FA-83264A6EF91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626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420928DE-53EA-3246-96D4-5DE36C4AD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0E9A5A5F-A1B2-FD42-9E84-E606AA3F4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Поведенческие стратегии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Некоторым пациентам для снижения количества приступов необходим парадоксальный подход запрограммированных эпизодов переедания/очищения.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Этот подход позволяет пациентам испытать чувство успеха, потому что обычно контролировать формы поведения, связанные с перееданием, проще, чем полностью от них избавиться, к тому же этот подход позволяет пациенту испытать успех уже в начале лечения.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При программируемых эпизодах переедания назначаются вид и количество пищи, время и место, количество дней или эпизодов в день, когда пациент может переесть.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Для пациентов, которые чувствуют, что не в состоянии удержаться от переедания: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просили пациентов выбрать три-четыре действия, которые надо совершить, чтобы позволить себе переесть.</a:t>
            </a:r>
            <a:endParaRPr lang="en-US" altLang="en-US" sz="700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Ещё подход - предложить пациенту выбрать количество времени, в течение которого они могут оттягивать начало переедания.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Например, сначала подождать перед эпизодом переедания 5-10 минут, потом дольше. 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Пациенты, переедающие несколько раз в день, могут согласиться сократить количество эпизодов до одного.</a:t>
            </a:r>
          </a:p>
          <a:p>
            <a:pPr>
              <a:lnSpc>
                <a:spcPct val="80000"/>
              </a:lnSpc>
            </a:pPr>
            <a:endParaRPr lang="ru-RU" altLang="en-US" sz="7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Другие пациенты могут пообещать переедать через день днём. Но не вечером.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Выделение места и времени для переедания - продуктивно.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Например, позволять себе переедать только на кухне, за столом, может быть полезно для тех, кто раньше ел в постели или в гостиной перед телевизором.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Ещё одна интервенция, которая помогает многим моим пациентам -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«банка тунца».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Пациенты получают задание держать дома банку с тунцом и перед эпизодом переедания съедать всю банку «как есть» (без хлеба, крекеров, майонеза).</a:t>
            </a:r>
          </a:p>
          <a:p>
            <a:pPr>
              <a:lnSpc>
                <a:spcPct val="80000"/>
              </a:lnSpc>
            </a:pPr>
            <a:r>
              <a:rPr lang="ru-RU" altLang="en-US" sz="7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Такая доза белка снижает биологическую тягу есть и, как говорят многие пациенты, «я поняла, что не настолько хочу наесться, чтобы предварительно съесть банку тунца». </a:t>
            </a:r>
          </a:p>
          <a:p>
            <a:pPr>
              <a:lnSpc>
                <a:spcPct val="80000"/>
              </a:lnSpc>
            </a:pPr>
            <a:endParaRPr lang="en-US" altLang="ja-JP" sz="7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Иногда мы предлагаем пациентам подготовить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«</a:t>
            </a:r>
            <a:r>
              <a:rPr lang="ru-RU" altLang="en-US" sz="7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переедательный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пакет», </a:t>
            </a: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который хранится в багажнике машины.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 берёт 20 долларов, покупает на них любую пищу и хранит в этом пакете.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Пациентам более младшего возраста можно давать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карманные деньги </a:t>
            </a: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для покупки пищи для переедания; если они не потратят эти деньги на еду, то могут оставить себе для других удовольствий.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Этот подход позволяет снизить трения, которые возникают в семье, если кто-то из домашних регулярно переедает.</a:t>
            </a:r>
            <a:endParaRPr lang="en-US" altLang="en-US" sz="7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ru-RU" altLang="en-US" sz="7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Некоторым пациентам помогает твёрдый подход, при котором они или родители делают кухню доступной только в рамках строго определённого времени.</a:t>
            </a:r>
          </a:p>
          <a:p>
            <a:pPr>
              <a:lnSpc>
                <a:spcPct val="80000"/>
              </a:lnSpc>
            </a:pP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Некоторым пациентам помогает положить пищу в шкафчик или коробку и закрыть на ключ.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Иногда семья понимает, что надо повесить замок на холодильник или кухню.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Если кажется, что необходимы уже такие крайние меры, стоит подумать о лечении на более высоком уровне.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Объём или частоту переедания помогает снизить ограничение доступа к деньгам.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поощряем пациентов на те деньги, что они бы потратили на еду, покупать себе что-нибудь приятное.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Если пациенты «заедают» неприятные чувства, например, одиночество, беспокойство, скуку, тревогу и т.п., мы советуем им </a:t>
            </a:r>
            <a:r>
              <a:rPr lang="ru-RU" altLang="en-US" sz="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заменить переедание другими занятиями.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Например, если пациенту одиноко, следует обеспечить себе общество других людей или, например, позвонить подруге.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с пациентами отчасти</a:t>
            </a:r>
            <a:r>
              <a:rPr lang="ru-RU" altLang="en-US" sz="70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шутливо сокрушаемся, что мало какая деятельность несовместима с едой, хотя такая есть: вязание, резьба по дереву, рисование... 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Мы помогаем пациентам составить личный список приятных, простых и отвлекающих занятий или даём им список вариантов, которые подошли другим.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Также мы работаем над предупреждением приступов переедания, предлагая пациенту заниматься чем-то увлекательным в определённое время дня.</a:t>
            </a:r>
          </a:p>
          <a:p>
            <a:pPr>
              <a:lnSpc>
                <a:spcPct val="80000"/>
              </a:lnSpc>
            </a:pPr>
            <a:r>
              <a:rPr lang="ru-RU" altLang="en-US" sz="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Признаю, никакое из этих занятий не приносит столько удовольствия, как эпизод переедания, но зато у них нет «минусов».</a:t>
            </a:r>
            <a:endParaRPr lang="en-US" altLang="en-US" sz="7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Date Placeholder 3">
            <a:extLst>
              <a:ext uri="{FF2B5EF4-FFF2-40B4-BE49-F238E27FC236}">
                <a16:creationId xmlns:a16="http://schemas.microsoft.com/office/drawing/2014/main" id="{687D7C30-9102-2345-A54C-6CF4FDF1C1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29683B0-54E3-B84D-A19E-04CC679BC33E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12/10/21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F8A4B736-5DED-674A-B4DB-FCF91F62E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defRPr kumimoji="1" sz="2000">
                <a:solidFill>
                  <a:srgbClr val="951E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1F974B3-0C64-7047-9E97-846DE1AF1A74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3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784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/>
              <a:t>Последний слайд:</a:t>
            </a:r>
          </a:p>
          <a:p>
            <a:pPr lvl="1"/>
            <a:r>
              <a:rPr lang="ru-RU" dirty="0"/>
              <a:t>Вы видели этот слайд на прошлой неделе.</a:t>
            </a:r>
          </a:p>
          <a:p>
            <a:pPr lvl="1"/>
            <a:r>
              <a:rPr lang="ru-RU" dirty="0"/>
              <a:t>Помощь пациентам в определении биологически адекватного веса важна и при булимии, и при </a:t>
            </a:r>
            <a:r>
              <a:rPr lang="ru-RU" dirty="0" err="1"/>
              <a:t>анорексии</a:t>
            </a:r>
            <a:r>
              <a:rPr lang="ru-RU" dirty="0"/>
              <a:t>.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Если у человека был повышенный вес до развития расстройства пищевого поведения (например, у больного </a:t>
            </a:r>
            <a:r>
              <a:rPr lang="ru-RU" dirty="0" err="1"/>
              <a:t>атипичной</a:t>
            </a:r>
            <a:r>
              <a:rPr lang="ru-RU" dirty="0"/>
              <a:t> </a:t>
            </a:r>
            <a:r>
              <a:rPr lang="ru-RU" dirty="0" err="1"/>
              <a:t>анорексией</a:t>
            </a:r>
            <a:r>
              <a:rPr lang="ru-RU" dirty="0"/>
              <a:t>), при определении целевого веса необходимо принимать во внимание его обычный вес до болезни.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Его должно быть легко поддерживать, не прибегая к диетам</a:t>
            </a:r>
          </a:p>
          <a:p>
            <a:pPr lvl="1"/>
            <a:r>
              <a:rPr lang="ru-RU" dirty="0"/>
              <a:t>Он должен обеспечивать нормальное физическое и психологическое функционирование</a:t>
            </a:r>
          </a:p>
          <a:p>
            <a:pPr lvl="1"/>
            <a:r>
              <a:rPr lang="ru-RU" dirty="0"/>
              <a:t>Главный фактор, предопределяющий вес – генетика (</a:t>
            </a:r>
            <a:r>
              <a:rPr lang="ru-RU" dirty="0" err="1"/>
              <a:t>Song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2018).</a:t>
            </a:r>
          </a:p>
          <a:p>
            <a:pPr lvl="1"/>
            <a:r>
              <a:rPr lang="ru-RU" dirty="0"/>
              <a:t>Нам это может не нравиться, но это надо принять.</a:t>
            </a:r>
          </a:p>
          <a:p>
            <a:pPr lvl="1"/>
            <a:r>
              <a:rPr lang="ru-RU" dirty="0"/>
              <a:t>---------------</a:t>
            </a:r>
          </a:p>
          <a:p>
            <a:pPr lvl="1"/>
            <a:r>
              <a:rPr lang="ru-RU" dirty="0"/>
              <a:t>«Биологически адекватный вес» – это вес, который легко поддерживать, не прибегая к диетам или патологическим формам пищевого поведения и физической активности. «Биологически адекватный вес» отражает </a:t>
            </a:r>
            <a:r>
              <a:rPr lang="ru-RU" dirty="0" err="1"/>
              <a:t>преморбидный</a:t>
            </a:r>
            <a:r>
              <a:rPr lang="ru-RU" dirty="0"/>
              <a:t> вес, нормальное физическое и психическое функционирование, генетическую предрасположенность, этническую и половую принадлежность, семейный анамнез (Herrin &amp; </a:t>
            </a:r>
            <a:r>
              <a:rPr lang="ru-RU" dirty="0" err="1"/>
              <a:t>Larkin</a:t>
            </a:r>
            <a:r>
              <a:rPr lang="ru-RU" dirty="0"/>
              <a:t>, 2013).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У лиц юного возраста «биологически адекватный вес» ассоциируются с нормальным развитием в анамнезе.</a:t>
            </a:r>
          </a:p>
          <a:p>
            <a:pPr lvl="1"/>
            <a:r>
              <a:rPr lang="ru-RU" dirty="0"/>
              <a:t>У взрослых «биологически адекватный вес» – это вес, который устанавливается, когда человек потребляет достаточное количество пищи, получая все необходимые питательные вещества и полное физическое эмоциональное удовлетворение.</a:t>
            </a:r>
          </a:p>
          <a:p>
            <a:pPr lvl="1"/>
            <a:r>
              <a:rPr lang="ru-RU" dirty="0"/>
              <a:t>Если у человека был повышенный вес до развития расстройства пищевого поведения (например, у больного </a:t>
            </a:r>
            <a:r>
              <a:rPr lang="ru-RU" dirty="0" err="1"/>
              <a:t>атипичной</a:t>
            </a:r>
            <a:r>
              <a:rPr lang="ru-RU" dirty="0"/>
              <a:t> </a:t>
            </a:r>
            <a:r>
              <a:rPr lang="ru-RU" dirty="0" err="1"/>
              <a:t>анорексией</a:t>
            </a:r>
            <a:r>
              <a:rPr lang="ru-RU" dirty="0"/>
              <a:t>), при определении целевого веса необходимо принимать во внимание его обычный вес до болезни.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У каждого человека в разные дни вес может колебаться в пределах около 3 кг. Колебания веса зависят от количества жидкости в организме, содержимого кишечника и мочевого пузыря, времени суток и периода месяца у женщин с менструальным циклом.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D1552-597F-464B-A1FA-83264A6EF91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587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6369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97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2670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4206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3995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9582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6344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58525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8699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511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73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042CF9-488F-5644-8702-A9A1399C7B7F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76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4FF2E62D-1665-4D59-B162-2DE5A6F04318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33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E2F5BD2F-801C-4DA8-94DB-7CA64FE6C124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6226B646-4C5C-451E-8746-83027F7A25BA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68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25C6DECE-EE57-40D1-BFE5-F20B23D9A736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63404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75402B95-7679-482D-A422-4EACFBC29533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9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fld id="{6FF72A1C-BD29-4D93-B585-4FBE8D28F723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89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A71558-662B-4606-8C16-034FA3BBEDCA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966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30614-4367-4221-93B4-E934B777FC81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1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25C6DECE-EE57-40D1-BFE5-F20B23D9A736}" type="datetime1">
              <a:rPr lang="ru-RU" noProof="0" smtClean="0"/>
              <a:t>10.12.2021</a:t>
            </a:fld>
            <a:endParaRPr lang="ru-RU" noProof="0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6F9396-533A-8448-8F65-FEEA7B4A90DE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2800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callyopen.net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2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stanford.edu/profiles/debra-safer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mailto:elen.belaya@gmail.com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t-26.co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ru.psymed.info/test-otnosheniya-k-priyemu-pishchi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o-oxford.com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train2treat4ed.com/" TargetMode="External"/><Relationship Id="rId5" Type="http://schemas.openxmlformats.org/officeDocument/2006/relationships/hyperlink" Target="http://cbt-t.group.shef.ac.uk/" TargetMode="External"/><Relationship Id="rId4" Type="http://schemas.openxmlformats.org/officeDocument/2006/relationships/hyperlink" Target="https://www.cbte.co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tchanturia.com/" TargetMode="External"/><Relationship Id="rId7" Type="http://schemas.openxmlformats.org/officeDocument/2006/relationships/hyperlink" Target="https://marciaherrin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compassionatemind.co.uk/" TargetMode="External"/><Relationship Id="rId5" Type="http://schemas.openxmlformats.org/officeDocument/2006/relationships/hyperlink" Target="https://stevenchayes.com/" TargetMode="External"/><Relationship Id="rId4" Type="http://schemas.openxmlformats.org/officeDocument/2006/relationships/hyperlink" Target="https://behavioraltech.org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itXW91UauE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te.co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www.positivepress.net/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cbt-t.group.shef.ac.uk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do-oxford.com/pdfs/T6.2_Patient_handout_on_regular_eating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ciaherrin.com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asorpp.info/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099" y="1409700"/>
            <a:ext cx="10839449" cy="2743200"/>
          </a:xfrm>
        </p:spPr>
        <p:txBody>
          <a:bodyPr rtlCol="0">
            <a:normAutofit/>
          </a:bodyPr>
          <a:lstStyle/>
          <a:p>
            <a:pPr algn="l" rtl="0"/>
            <a:r>
              <a:rPr lang="ru-RU" sz="4000" dirty="0">
                <a:effectLst/>
                <a:ea typeface="Calibri" panose="020F0502020204030204" pitchFamily="34" charset="0"/>
              </a:rPr>
              <a:t>Современные подходы </a:t>
            </a:r>
            <a:br>
              <a:rPr lang="ru-RU" sz="4000" dirty="0">
                <a:effectLst/>
                <a:ea typeface="Calibri" panose="020F0502020204030204" pitchFamily="34" charset="0"/>
              </a:rPr>
            </a:br>
            <a:r>
              <a:rPr lang="ru-RU" sz="4000" dirty="0">
                <a:effectLst/>
                <a:ea typeface="Calibri" panose="020F0502020204030204" pitchFamily="34" charset="0"/>
              </a:rPr>
              <a:t>к диагностике и консультированию при расстройствах пищевого поведения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4152900"/>
            <a:ext cx="10058400" cy="1573297"/>
          </a:xfrm>
        </p:spPr>
        <p:txBody>
          <a:bodyPr rtlCol="0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Calibri"/>
              </a:rPr>
              <a:t>Белая Елена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клинический психолог</a:t>
            </a:r>
            <a:endParaRPr lang="en-US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КБТ, ДБТ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терапевт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сертифицированный специалист по работе с РПП </a:t>
            </a:r>
            <a:endParaRPr lang="en-US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АКПП, </a:t>
            </a: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АССОРПП</a:t>
            </a: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EBA7E3-FF68-0D4E-9F74-6127623C5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200" y="-1470541"/>
            <a:ext cx="4721411" cy="47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684567" cy="1144556"/>
          </a:xfrm>
        </p:spPr>
        <p:txBody>
          <a:bodyPr rtlCol="0"/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 </a:t>
            </a:r>
            <a:br>
              <a:rPr lang="ru-RU" dirty="0"/>
            </a:br>
            <a:r>
              <a:rPr lang="ru-RU" dirty="0"/>
              <a:t>нервная булимия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-303187" y="1448966"/>
            <a:ext cx="8928992" cy="5085184"/>
          </a:xfrm>
        </p:spPr>
        <p:txBody>
          <a:bodyPr rtlCol="0">
            <a:noAutofit/>
          </a:bodyPr>
          <a:lstStyle/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Нервная булимия -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bulimia nervosa, DSM-III (1980)  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Критерии: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рецидивирующие приступы переедания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(«объективные» и субъективные», с ощущением утраты контроля)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последующее компенсаторное поведение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1 раз в неделю в течение последних 3х месяцев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сосредоточенность на весе и фигуре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Критерии частоты и длительности меняются – 1 раз в неделю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3 месяцев</a:t>
            </a:r>
          </a:p>
        </p:txBody>
      </p:sp>
      <p:pic>
        <p:nvPicPr>
          <p:cNvPr id="4" name="Рисунок 3" descr="Изображение выглядит как стена, человек, женщина, ванна&#10;&#10;Автоматически созданное описание">
            <a:extLst>
              <a:ext uri="{FF2B5EF4-FFF2-40B4-BE49-F238E27FC236}">
                <a16:creationId xmlns:a16="http://schemas.microsoft.com/office/drawing/2014/main" id="{0D8CD512-C479-4B1F-899B-2ABBFEB4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29" y="1448966"/>
            <a:ext cx="4631983" cy="43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54D67EC-869C-430A-86B5-A861E93A1F81}"/>
              </a:ext>
            </a:extLst>
          </p:cNvPr>
          <p:cNvCxnSpPr>
            <a:cxnSpLocks/>
          </p:cNvCxnSpPr>
          <p:nvPr/>
        </p:nvCxnSpPr>
        <p:spPr>
          <a:xfrm>
            <a:off x="7334250" y="1234168"/>
            <a:ext cx="0" cy="489040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" y="381000"/>
            <a:ext cx="10229850" cy="628651"/>
          </a:xfrm>
        </p:spPr>
        <p:txBody>
          <a:bodyPr rtlCol="0"/>
          <a:lstStyle/>
          <a:p>
            <a:pPr rtl="0"/>
            <a:r>
              <a:rPr lang="ru-RU" dirty="0"/>
              <a:t>Разные типы эмоциональной дисрегуляции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3BC361-2C29-4DC5-867F-17EABCA49058}"/>
              </a:ext>
            </a:extLst>
          </p:cNvPr>
          <p:cNvSpPr/>
          <p:nvPr/>
        </p:nvSpPr>
        <p:spPr>
          <a:xfrm>
            <a:off x="4895850" y="1400175"/>
            <a:ext cx="4048125" cy="7477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Сверхценность </a:t>
            </a:r>
          </a:p>
          <a:p>
            <a:pPr algn="ctr"/>
            <a:r>
              <a:rPr lang="ru-RU" sz="2400" dirty="0"/>
              <a:t>формы тела и веса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9DD238-CDE3-4F4B-BF89-CA06E0861C92}"/>
              </a:ext>
            </a:extLst>
          </p:cNvPr>
          <p:cNvSpPr/>
          <p:nvPr/>
        </p:nvSpPr>
        <p:spPr>
          <a:xfrm>
            <a:off x="4895850" y="2505073"/>
            <a:ext cx="4048123" cy="500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Ограничения в питании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D2F4C-1D69-4429-A982-372DFA92BA0B}"/>
              </a:ext>
            </a:extLst>
          </p:cNvPr>
          <p:cNvSpPr/>
          <p:nvPr/>
        </p:nvSpPr>
        <p:spPr>
          <a:xfrm>
            <a:off x="3657600" y="3567114"/>
            <a:ext cx="2505068" cy="83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Приступы </a:t>
            </a:r>
            <a:r>
              <a:rPr lang="ru-RU" sz="2400" dirty="0"/>
              <a:t>переедания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F50FE4-A3AC-4573-BCD8-F147137A90D9}"/>
              </a:ext>
            </a:extLst>
          </p:cNvPr>
          <p:cNvSpPr/>
          <p:nvPr/>
        </p:nvSpPr>
        <p:spPr>
          <a:xfrm>
            <a:off x="3657599" y="5010150"/>
            <a:ext cx="2505069" cy="838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Компенсаторное поведение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F38A9E-8C66-4E8A-869D-3C3FDE145B9B}"/>
              </a:ext>
            </a:extLst>
          </p:cNvPr>
          <p:cNvSpPr/>
          <p:nvPr/>
        </p:nvSpPr>
        <p:spPr>
          <a:xfrm>
            <a:off x="146447" y="3381375"/>
            <a:ext cx="2558653" cy="133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Жизнь: события, мысли, эмоции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C1D7B1-1A40-4DFC-A53B-0F4A6A4FE4AB}"/>
              </a:ext>
            </a:extLst>
          </p:cNvPr>
          <p:cNvSpPr/>
          <p:nvPr/>
        </p:nvSpPr>
        <p:spPr>
          <a:xfrm>
            <a:off x="8105775" y="5010149"/>
            <a:ext cx="2438400" cy="8381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Истощение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3056F7-92F6-48A0-BB08-896F9075E042}"/>
              </a:ext>
            </a:extLst>
          </p:cNvPr>
          <p:cNvSpPr/>
          <p:nvPr/>
        </p:nvSpPr>
        <p:spPr>
          <a:xfrm>
            <a:off x="8105775" y="3567114"/>
            <a:ext cx="2438400" cy="83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Низкий вес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7FBB8A2-051F-46E5-A5E9-4EBC92A6FE1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919910" y="2133598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13F5F8A-D1DB-4770-8DD6-39A1B666D35C}"/>
              </a:ext>
            </a:extLst>
          </p:cNvPr>
          <p:cNvCxnSpPr>
            <a:cxnSpLocks/>
          </p:cNvCxnSpPr>
          <p:nvPr/>
        </p:nvCxnSpPr>
        <p:spPr>
          <a:xfrm>
            <a:off x="7629525" y="3126877"/>
            <a:ext cx="969762" cy="33546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C95318B-E045-4C4D-AD5E-8C1A018E8152}"/>
              </a:ext>
            </a:extLst>
          </p:cNvPr>
          <p:cNvCxnSpPr>
            <a:cxnSpLocks/>
          </p:cNvCxnSpPr>
          <p:nvPr/>
        </p:nvCxnSpPr>
        <p:spPr>
          <a:xfrm flipH="1">
            <a:off x="5545931" y="3100985"/>
            <a:ext cx="886420" cy="32801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1CBF517-DB3A-41BC-9AF7-E9AAD9E2EF72}"/>
              </a:ext>
            </a:extLst>
          </p:cNvPr>
          <p:cNvCxnSpPr>
            <a:cxnSpLocks/>
          </p:cNvCxnSpPr>
          <p:nvPr/>
        </p:nvCxnSpPr>
        <p:spPr>
          <a:xfrm flipV="1">
            <a:off x="2436019" y="1788318"/>
            <a:ext cx="2293143" cy="150257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CC49A77-F16F-4018-B8FF-21323D79162E}"/>
              </a:ext>
            </a:extLst>
          </p:cNvPr>
          <p:cNvCxnSpPr>
            <a:cxnSpLocks/>
          </p:cNvCxnSpPr>
          <p:nvPr/>
        </p:nvCxnSpPr>
        <p:spPr>
          <a:xfrm flipV="1">
            <a:off x="2765822" y="2755104"/>
            <a:ext cx="1949053" cy="83076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B4404A0-E1B7-4CD1-AEC8-8A59473647D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800350" y="3986213"/>
            <a:ext cx="857250" cy="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EB20CD3-EC2C-4E0A-89CF-E8C42A085742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895850" y="4424362"/>
            <a:ext cx="14284" cy="585788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9216863-E107-47BA-B0CB-4D36A2024E87}"/>
              </a:ext>
            </a:extLst>
          </p:cNvPr>
          <p:cNvCxnSpPr>
            <a:cxnSpLocks/>
          </p:cNvCxnSpPr>
          <p:nvPr/>
        </p:nvCxnSpPr>
        <p:spPr>
          <a:xfrm>
            <a:off x="9361883" y="4448175"/>
            <a:ext cx="0" cy="519116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8A1EA8EA-09DC-4BEA-8B19-AAA8EBD4EF8F}"/>
              </a:ext>
            </a:extLst>
          </p:cNvPr>
          <p:cNvCxnSpPr>
            <a:cxnSpLocks/>
          </p:cNvCxnSpPr>
          <p:nvPr/>
        </p:nvCxnSpPr>
        <p:spPr>
          <a:xfrm flipV="1">
            <a:off x="5114926" y="4405312"/>
            <a:ext cx="0" cy="561979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E94F22F6-DFBC-499C-8FF4-7F89F87C5AEF}"/>
              </a:ext>
            </a:extLst>
          </p:cNvPr>
          <p:cNvCxnSpPr>
            <a:cxnSpLocks/>
          </p:cNvCxnSpPr>
          <p:nvPr/>
        </p:nvCxnSpPr>
        <p:spPr>
          <a:xfrm flipH="1" flipV="1">
            <a:off x="9086848" y="1897857"/>
            <a:ext cx="1066802" cy="156448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D6A86BA-C1EE-44D8-A357-6B9CA127AC34}"/>
              </a:ext>
            </a:extLst>
          </p:cNvPr>
          <p:cNvCxnSpPr>
            <a:cxnSpLocks/>
          </p:cNvCxnSpPr>
          <p:nvPr/>
        </p:nvCxnSpPr>
        <p:spPr>
          <a:xfrm flipH="1" flipV="1">
            <a:off x="9086848" y="3067049"/>
            <a:ext cx="695328" cy="45720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C74F846-B806-4D6D-BE0F-63CFDC90BA56}"/>
              </a:ext>
            </a:extLst>
          </p:cNvPr>
          <p:cNvSpPr txBox="1"/>
          <p:nvPr/>
        </p:nvSpPr>
        <p:spPr>
          <a:xfrm>
            <a:off x="535294" y="1524000"/>
            <a:ext cx="25968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Недостаток контроля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F577B53-DD6E-4FA8-83C0-A6338F1E1BBB}"/>
              </a:ext>
            </a:extLst>
          </p:cNvPr>
          <p:cNvSpPr txBox="1"/>
          <p:nvPr/>
        </p:nvSpPr>
        <p:spPr>
          <a:xfrm>
            <a:off x="10012604" y="1524000"/>
            <a:ext cx="188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Сверхконтроль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7780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Радикально открытая дбт (РО ДБТ)</a:t>
            </a:r>
            <a:br>
              <a:rPr lang="ru-RU" dirty="0"/>
            </a:br>
            <a:r>
              <a:rPr lang="ru-RU" dirty="0"/>
              <a:t>при на и орпп (гиперконтроль)</a:t>
            </a:r>
          </a:p>
        </p:txBody>
      </p:sp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1295400" y="1790700"/>
            <a:ext cx="8591550" cy="4152901"/>
          </a:xfrm>
        </p:spPr>
        <p:txBody>
          <a:bodyPr rtlCol="0">
            <a:normAutofit/>
          </a:bodyPr>
          <a:lstStyle/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/>
              <a:t>Томас Линч 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/>
              <a:t>(</a:t>
            </a:r>
            <a:r>
              <a:rPr lang="en-US" sz="1800" b="1" dirty="0"/>
              <a:t>Thomas R. Lynch</a:t>
            </a:r>
            <a:r>
              <a:rPr lang="ru-RU" sz="1800" b="1" dirty="0"/>
              <a:t>,</a:t>
            </a:r>
            <a:r>
              <a:rPr lang="en-US" sz="1800" b="1" dirty="0"/>
              <a:t> PhD</a:t>
            </a:r>
            <a:r>
              <a:rPr lang="ru-RU" sz="1800" b="1" dirty="0"/>
              <a:t>,</a:t>
            </a:r>
            <a:r>
              <a:rPr lang="en-US" sz="1800" b="1" dirty="0"/>
              <a:t> FBPsS</a:t>
            </a:r>
            <a:r>
              <a:rPr lang="ru-RU" sz="1800" dirty="0"/>
              <a:t>)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доктор философии,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 почетный профессор Факультета 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клинической психологии 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Саутгемптонского университета 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(Великобритания)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Долго работал вместе с Маршей Линехан, обнаружил, что ДБТ 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эффективна не для всех пациентов с эмоциональной дисрегуляцией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/>
              <a:t>Создал РО ДБТ для лечения НА, ОКР, депрессии</a:t>
            </a:r>
          </a:p>
          <a:p>
            <a:pPr marL="4572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https://www.radicallyopen.net/</a:t>
            </a:r>
            <a:endParaRPr lang="ru-RU" sz="1800" dirty="0"/>
          </a:p>
          <a:p>
            <a:pPr indent="0" rtl="0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BD3BDD-7F09-4F1E-B385-5353EF302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25" y="1524000"/>
            <a:ext cx="2966720" cy="423817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жчина, человек, очк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79CAB2E-DE1F-4623-B1B6-D38868E0A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65" y="1524000"/>
            <a:ext cx="4061460" cy="26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Эмоциональная дисрегуляция: Сверхконтроль</a:t>
            </a:r>
          </a:p>
        </p:txBody>
      </p:sp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1295399" y="1662545"/>
            <a:ext cx="9725025" cy="4281056"/>
          </a:xfrm>
        </p:spPr>
        <p:txBody>
          <a:bodyPr rtlCol="0"/>
          <a:lstStyle/>
          <a:p>
            <a:pPr rtl="0"/>
            <a:r>
              <a:rPr lang="ru-RU" dirty="0"/>
              <a:t>1) Склонность к высокому контролю своей жизни</a:t>
            </a:r>
          </a:p>
          <a:p>
            <a:pPr rtl="0"/>
            <a:r>
              <a:rPr lang="ru-RU" dirty="0"/>
              <a:t>2) Дети: отличники, порядок в комнате, отличная учеба, встают по будильнику</a:t>
            </a:r>
          </a:p>
          <a:p>
            <a:pPr rtl="0"/>
            <a:r>
              <a:rPr lang="ru-RU" dirty="0"/>
              <a:t>3) Социально одобряемое поведение</a:t>
            </a:r>
          </a:p>
          <a:p>
            <a:pPr rtl="0"/>
            <a:r>
              <a:rPr lang="ru-RU" dirty="0"/>
              <a:t>4) Генетическая предрасположенность к структуре и контролю, ригидность</a:t>
            </a:r>
          </a:p>
          <a:p>
            <a:pPr rtl="0"/>
            <a:endParaRPr lang="ru-RU" dirty="0"/>
          </a:p>
          <a:p>
            <a:pPr marL="45720" indent="0" rtl="0">
              <a:buNone/>
            </a:pPr>
            <a:r>
              <a:rPr lang="ru-RU" dirty="0"/>
              <a:t>«Ограничивать питание – это не сложно. Я уже 10 лет не ем сладкого, и отлично себя чувствую».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637289"/>
          </a:xfrm>
        </p:spPr>
        <p:txBody>
          <a:bodyPr rtlCol="0"/>
          <a:lstStyle/>
          <a:p>
            <a:pPr rtl="0"/>
            <a:r>
              <a:rPr lang="ru-RU" dirty="0"/>
              <a:t>Сложности гиперконтролирующих пациентов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1233487" y="2161392"/>
            <a:ext cx="9725025" cy="3473450"/>
          </a:xfrm>
        </p:spPr>
        <p:txBody>
          <a:bodyPr rtlCol="0"/>
          <a:lstStyle/>
          <a:p>
            <a:pPr rtl="0"/>
            <a:r>
              <a:rPr lang="ru-RU" dirty="0"/>
              <a:t>1) Затруднен контакт с собственными переживаниями</a:t>
            </a:r>
          </a:p>
          <a:p>
            <a:pPr rtl="0"/>
            <a:r>
              <a:rPr lang="ru-RU" dirty="0"/>
              <a:t>2) Трудности в межличностных отношениях (распознавать и реагировать на сигналы других людей)</a:t>
            </a:r>
          </a:p>
          <a:p>
            <a:pPr rtl="0"/>
            <a:r>
              <a:rPr lang="ru-RU" dirty="0"/>
              <a:t>3) Страх новой еды и любых изменений в питании</a:t>
            </a:r>
          </a:p>
          <a:p>
            <a:pPr rtl="0"/>
            <a:r>
              <a:rPr lang="ru-RU" dirty="0"/>
              <a:t>4) Невозможность отступить от плана, высокая тревога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1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4633"/>
            <a:ext cx="10972800" cy="1143000"/>
          </a:xfrm>
        </p:spPr>
        <p:txBody>
          <a:bodyPr rtlCol="0"/>
          <a:lstStyle/>
          <a:p>
            <a:pPr rtl="0"/>
            <a:r>
              <a:rPr lang="ru-RU" dirty="0"/>
              <a:t>Структура РО ДБТ</a:t>
            </a:r>
          </a:p>
        </p:txBody>
      </p:sp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1295399" y="1962150"/>
            <a:ext cx="9725025" cy="3981451"/>
          </a:xfrm>
        </p:spPr>
        <p:txBody>
          <a:bodyPr rtlCol="0"/>
          <a:lstStyle/>
          <a:p>
            <a:pPr rtl="0"/>
            <a:r>
              <a:rPr lang="ru-RU" dirty="0"/>
              <a:t>1) Еженедельная индивидуальная терапия (продолжительностью один час) </a:t>
            </a:r>
          </a:p>
          <a:p>
            <a:pPr rtl="0"/>
            <a:r>
              <a:rPr lang="ru-RU" dirty="0"/>
              <a:t>2) Еженедельное обучение навыкам (2,5 часа с 15-минутным перерывом) </a:t>
            </a:r>
          </a:p>
          <a:p>
            <a:pPr rtl="0"/>
            <a:r>
              <a:rPr lang="ru-RU" dirty="0"/>
              <a:t>3) Телефонная консультация (по желанию). </a:t>
            </a:r>
          </a:p>
          <a:p>
            <a:pPr rtl="0"/>
            <a:r>
              <a:rPr lang="ru-RU" dirty="0"/>
              <a:t>4) Участие терапевта в консультационных встречах RO DBT (по желанию).</a:t>
            </a:r>
          </a:p>
          <a:p>
            <a:pPr rtl="0"/>
            <a:endParaRPr lang="ru-RU" dirty="0"/>
          </a:p>
          <a:p>
            <a:pPr marL="45720" indent="0" rtl="0">
              <a:buNone/>
            </a:pPr>
            <a:r>
              <a:rPr lang="ru-RU" dirty="0"/>
              <a:t>30 недель!</a:t>
            </a:r>
          </a:p>
          <a:p>
            <a:pPr marL="45720" indent="0" rtl="0">
              <a:buNone/>
            </a:pPr>
            <a:r>
              <a:rPr lang="ru-RU" dirty="0"/>
              <a:t>Амбулаторно (</a:t>
            </a:r>
            <a:r>
              <a:rPr lang="en-US" dirty="0"/>
              <a:t>Lynch, 2018)</a:t>
            </a:r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0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81000"/>
            <a:ext cx="10096500" cy="638175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Адаптированный протокол ДБТ при нб и пп</a:t>
            </a:r>
          </a:p>
        </p:txBody>
      </p:sp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1295400" y="1438275"/>
            <a:ext cx="5962650" cy="4505326"/>
          </a:xfrm>
        </p:spPr>
        <p:txBody>
          <a:bodyPr rtlCol="0"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Дебора Линн Сэйфер (</a:t>
            </a:r>
            <a:r>
              <a:rPr lang="en-US" b="1" dirty="0"/>
              <a:t>Debra Safer</a:t>
            </a:r>
            <a:r>
              <a:rPr lang="ru-RU" b="1" dirty="0"/>
              <a:t>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психиатр, со-директор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Клиники расстройств пищевого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поведения и веса в Стэнфорде,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Отделение психиатрии и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поведенческих наук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Медицинской школы Стэнфордского университета</a:t>
            </a:r>
          </a:p>
          <a:p>
            <a:pPr marL="45720" indent="0" rtl="0">
              <a:buNone/>
            </a:pPr>
            <a:r>
              <a:rPr lang="ru-RU" dirty="0">
                <a:hlinkClick r:id="rId3"/>
              </a:rPr>
              <a:t>https://med.stanford.edu/profiles/debra-safer</a:t>
            </a:r>
            <a:endParaRPr lang="ru-RU" dirty="0"/>
          </a:p>
          <a:p>
            <a:pPr marL="45720" indent="0" rtl="0">
              <a:buNone/>
            </a:pPr>
            <a:endParaRPr lang="ru-RU" dirty="0"/>
          </a:p>
        </p:txBody>
      </p:sp>
      <p:pic>
        <p:nvPicPr>
          <p:cNvPr id="5" name="Рисунок 4" descr="Изображение выглядит как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A3DD10D-3F53-43C4-AE2E-1EC6240DF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51" y="1735158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5" descr="Изображение выглядит как человек, внутренний, люди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54C0338-2663-2A43-9682-A2B595874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733715"/>
            <a:ext cx="6126163" cy="42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38EE500-E795-F04A-B143-A556A84C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658" y="1733715"/>
            <a:ext cx="4011084" cy="116205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Спасибо за внимание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…и  увидимся завтра!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D56E1-2E1C-9544-B6FE-E887E8282A54}"/>
              </a:ext>
            </a:extLst>
          </p:cNvPr>
          <p:cNvSpPr txBox="1"/>
          <p:nvPr/>
        </p:nvSpPr>
        <p:spPr>
          <a:xfrm>
            <a:off x="8462901" y="5044142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elen.belaya@gmail.com</a:t>
            </a:r>
            <a:endParaRPr lang="en-US" dirty="0"/>
          </a:p>
          <a:p>
            <a:r>
              <a:rPr lang="en-US" dirty="0"/>
              <a:t>+7 (921) 786 33 95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EE004C-68DF-F14E-9B39-8540F54E2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577" y="-1624921"/>
            <a:ext cx="4721411" cy="47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89723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Булимия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3850" y="1772816"/>
            <a:ext cx="11866562" cy="4227934"/>
          </a:xfrm>
        </p:spPr>
        <p:txBody>
          <a:bodyPr rtlCol="0">
            <a:noAutofit/>
          </a:bodyPr>
          <a:lstStyle/>
          <a:p>
            <a:pPr algn="l"/>
            <a:endParaRPr lang="ru-RU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3000" b="0" i="0" u="none" strike="noStrike" baseline="0" dirty="0">
                <a:solidFill>
                  <a:schemeClr val="tx1"/>
                </a:solidFill>
              </a:rPr>
              <a:t>2-3</a:t>
            </a:r>
            <a:r>
              <a:rPr lang="ru-RU" sz="3000" b="0" i="0" u="none" strike="noStrike" baseline="0" dirty="0">
                <a:solidFill>
                  <a:schemeClr val="tx1"/>
                </a:solidFill>
              </a:rPr>
              <a:t>% женщин в разные моменты жизни страдают Н</a:t>
            </a:r>
            <a:r>
              <a:rPr lang="ru-RU" sz="3000" dirty="0">
                <a:solidFill>
                  <a:schemeClr val="tx1"/>
                </a:solidFill>
              </a:rPr>
              <a:t>Б</a:t>
            </a:r>
            <a:endParaRPr lang="ru-RU" sz="3000" b="0" i="0" u="none" strike="noStrike" baseline="0" dirty="0">
              <a:solidFill>
                <a:schemeClr val="tx1"/>
              </a:solidFill>
            </a:endParaRPr>
          </a:p>
          <a:p>
            <a:r>
              <a:rPr lang="ru-RU" sz="3000" b="0" i="0" u="none" strike="noStrike" baseline="0" dirty="0">
                <a:solidFill>
                  <a:schemeClr val="tx1"/>
                </a:solidFill>
              </a:rPr>
              <a:t>3,6 миллиона человек в год страдают нервной булимией (2015 г.)</a:t>
            </a:r>
          </a:p>
          <a:p>
            <a:r>
              <a:rPr lang="ru-RU" sz="3000" dirty="0">
                <a:solidFill>
                  <a:schemeClr val="tx1"/>
                </a:solidFill>
              </a:rPr>
              <a:t>У женщин примерно в 9 раз чаще, чем у мужчин</a:t>
            </a:r>
            <a:endParaRPr lang="ru-RU" sz="3000" b="0" i="0" u="none" strike="noStrike" baseline="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  <a:p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89723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булимия: соматические последствия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3850" y="1772816"/>
            <a:ext cx="11582400" cy="4227934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Хронический желудочный рефлюкс после еды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Обезвоживание и гипокалиемия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Электролитный дисбаланс (может привести к нарушению сердечного ритма, остановке сердца и даже смерти)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Воспаление пищевода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  Р</a:t>
            </a:r>
            <a:r>
              <a:rPr lang="ru-RU" sz="1800" b="0" i="0" u="none" strike="noStrike" baseline="0" dirty="0">
                <a:solidFill>
                  <a:schemeClr val="tx1"/>
                </a:solidFill>
              </a:rPr>
              <a:t>азрыв стенки пищевода из-за рвоты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Симптом Рассела: мозоли на суставах и тыльной стороне кистей рук из-за повторных травм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  С</a:t>
            </a:r>
            <a:r>
              <a:rPr lang="ru-RU" sz="1800" b="0" i="0" u="none" strike="noStrike" baseline="0" dirty="0">
                <a:solidFill>
                  <a:schemeClr val="tx1"/>
                </a:solidFill>
              </a:rPr>
              <a:t>ильная эрозия зубной эмали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Увеличение слюнных желез (например, на шее, под линией челюсти)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Гастропарез или задержка опорожнения желудка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Запор или диарея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Тахикардия или сердцебиение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Гипотония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  Постоянные колебания веса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800" b="0" i="0" u="none" strike="noStrike" baseline="0" dirty="0">
              <a:solidFill>
                <a:srgbClr val="5E5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89723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Булимия: </a:t>
            </a:r>
            <a:br>
              <a:rPr lang="ru-RU" dirty="0"/>
            </a:br>
            <a:r>
              <a:rPr lang="ru-RU" dirty="0"/>
              <a:t>Что еще?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418852" y="1511559"/>
            <a:ext cx="11591925" cy="4227934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  <a:p>
            <a:r>
              <a:rPr lang="ru-RU" b="0" i="0" u="none" strike="noStrike" baseline="0" dirty="0">
                <a:solidFill>
                  <a:schemeClr val="tx1"/>
                </a:solidFill>
              </a:rPr>
              <a:t>Сложности с интероцептивной осознанностью (нарушено распознавание телесных ощущений и эмоций)</a:t>
            </a:r>
          </a:p>
          <a:p>
            <a:r>
              <a:rPr lang="ru-RU" dirty="0">
                <a:solidFill>
                  <a:schemeClr val="tx1"/>
                </a:solidFill>
              </a:rPr>
              <a:t>Аффективные расстройства (депрессия, ГТР, БАР </a:t>
            </a:r>
            <a:r>
              <a:rPr lang="en-US" dirty="0">
                <a:solidFill>
                  <a:schemeClr val="tx1"/>
                </a:solidFill>
              </a:rPr>
              <a:t>II </a:t>
            </a:r>
            <a:r>
              <a:rPr lang="ru-RU" dirty="0">
                <a:solidFill>
                  <a:schemeClr val="tx1"/>
                </a:solidFill>
              </a:rPr>
              <a:t>типа)</a:t>
            </a:r>
          </a:p>
          <a:p>
            <a:r>
              <a:rPr lang="ru-RU" b="0" i="0" u="none" strike="noStrike" baseline="0" dirty="0">
                <a:solidFill>
                  <a:schemeClr val="tx1"/>
                </a:solidFill>
              </a:rPr>
              <a:t>Связь с пограничным и нарциссическим расстройствами личности</a:t>
            </a:r>
            <a:endParaRPr lang="en-US" b="0" i="0" u="none" strike="noStrike" baseline="0" dirty="0">
              <a:solidFill>
                <a:schemeClr val="tx1"/>
              </a:solidFill>
            </a:endParaRPr>
          </a:p>
          <a:p>
            <a:r>
              <a:rPr lang="ru-RU" b="0" i="0" u="none" strike="noStrike" baseline="0" dirty="0">
                <a:solidFill>
                  <a:schemeClr val="tx1"/>
                </a:solidFill>
              </a:rPr>
              <a:t>Импульсивность (магазинные кражи, бездумные траты, беспорядочные сексуальные контакты, самоповреждение, злоупотребление ПАВ)</a:t>
            </a:r>
          </a:p>
          <a:p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89723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Булимия: </a:t>
            </a:r>
            <a:br>
              <a:rPr lang="ru-RU" dirty="0"/>
            </a:br>
            <a:r>
              <a:rPr lang="ru-RU" dirty="0"/>
              <a:t>история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3850" y="1772816"/>
            <a:ext cx="11553825" cy="4227934"/>
          </a:xfrm>
        </p:spPr>
        <p:txBody>
          <a:bodyPr rtlCol="0">
            <a:noAutofit/>
          </a:bodyPr>
          <a:lstStyle/>
          <a:p>
            <a:r>
              <a:rPr lang="ru-RU" sz="1800" b="0" i="0" strike="noStrike" dirty="0">
                <a:effectLst/>
              </a:rPr>
              <a:t>«Анабасис» Ксенофонта,</a:t>
            </a:r>
            <a:r>
              <a:rPr lang="ru-RU" sz="1800" b="0" i="0" dirty="0">
                <a:effectLst/>
              </a:rPr>
              <a:t> около 370 г. до н.э. - греческие солдаты совершали чистку</a:t>
            </a:r>
          </a:p>
          <a:p>
            <a:r>
              <a:rPr lang="ru-RU" sz="1800" dirty="0"/>
              <a:t>Д</a:t>
            </a:r>
            <a:r>
              <a:rPr lang="ru-RU" sz="1800" b="0" i="0" dirty="0">
                <a:effectLst/>
              </a:rPr>
              <a:t>ревний Египет: врачи рекомендовали очищаться один раз в месяц в течение трех дней, чтобы сохранить здоровье</a:t>
            </a:r>
            <a:endParaRPr lang="ru-RU" sz="1800" dirty="0"/>
          </a:p>
          <a:p>
            <a:r>
              <a:rPr lang="ru-RU" sz="1800" b="0" i="0" dirty="0">
                <a:effectLst/>
              </a:rPr>
              <a:t>Древний Рим: члены элитного общества вызывали рвоту, чтобы «освободить место» в желудке для еды на дневных банкетах. Императоры</a:t>
            </a:r>
            <a:r>
              <a:rPr lang="ru-RU" sz="1800" b="0" i="0" strike="noStrike" dirty="0">
                <a:effectLst/>
              </a:rPr>
              <a:t> Клавдий</a:t>
            </a:r>
            <a:r>
              <a:rPr lang="ru-RU" sz="1800" b="0" i="0" dirty="0">
                <a:effectLst/>
              </a:rPr>
              <a:t> и</a:t>
            </a:r>
            <a:r>
              <a:rPr lang="ru-RU" sz="1800" b="0" i="0" strike="noStrike" dirty="0">
                <a:effectLst/>
              </a:rPr>
              <a:t> Вителлий</a:t>
            </a:r>
            <a:r>
              <a:rPr lang="ru-RU" sz="1800" b="0" i="0" dirty="0">
                <a:effectLst/>
              </a:rPr>
              <a:t> были прожорливыми и тучными, и они часто прибегали к чисткам.</a:t>
            </a:r>
          </a:p>
          <a:p>
            <a:r>
              <a:rPr lang="ru-RU" sz="1800" b="0" i="0" dirty="0">
                <a:effectLst/>
              </a:rPr>
              <a:t>В 1930 г. были составлены данные о госпитализации больных </a:t>
            </a:r>
            <a:r>
              <a:rPr lang="ru-RU" sz="1800" dirty="0"/>
              <a:t>нервной анорексией </a:t>
            </a:r>
            <a:r>
              <a:rPr lang="ru-RU" sz="1800" b="0" i="0" dirty="0">
                <a:effectLst/>
              </a:rPr>
              <a:t>в </a:t>
            </a:r>
            <a:r>
              <a:rPr lang="ru-RU" sz="1800" b="0" i="0" strike="noStrike" dirty="0">
                <a:effectLst/>
              </a:rPr>
              <a:t>клинику Мэйо</a:t>
            </a:r>
            <a:r>
              <a:rPr lang="ru-RU" sz="1800" b="0" i="0" dirty="0">
                <a:effectLst/>
              </a:rPr>
              <a:t> с 1917 по 1929 гг.: 55-60% этих пациентов вызывали рвоту, чтобы уменьшить беспокойство по поводу веса.</a:t>
            </a:r>
            <a:endParaRPr lang="ru-RU" sz="1800" dirty="0"/>
          </a:p>
          <a:p>
            <a:r>
              <a:rPr lang="ru-RU" sz="1800" b="0" i="0" dirty="0">
                <a:effectLst/>
              </a:rPr>
              <a:t>Вульф в 1932 году лечил «Пациента D», у которого были периоды сильной тяги к еде и переедания в течение нескольких недель, что часто заканчивалось </a:t>
            </a:r>
            <a:r>
              <a:rPr lang="ru-RU" sz="1800" dirty="0"/>
              <a:t>самопроизвольной </a:t>
            </a:r>
            <a:r>
              <a:rPr lang="ru-RU" sz="1800" b="0" i="0" dirty="0">
                <a:effectLst/>
              </a:rPr>
              <a:t>рвотой.</a:t>
            </a:r>
            <a:endParaRPr lang="ru-RU" sz="1800" b="0" i="0" strike="noStrike" baseline="30000" dirty="0">
              <a:effectLst/>
            </a:endParaRPr>
          </a:p>
          <a:p>
            <a:r>
              <a:rPr lang="ru-RU" sz="1800" b="0" i="0" dirty="0">
                <a:effectLst/>
              </a:rPr>
              <a:t>В 1979 году </a:t>
            </a:r>
            <a:r>
              <a:rPr lang="ru-RU" sz="1800" b="0" i="0" strike="noStrike" dirty="0">
                <a:effectLst/>
              </a:rPr>
              <a:t>Джеральд Рассел</a:t>
            </a:r>
            <a:r>
              <a:rPr lang="ru-RU" sz="1800" b="0" i="0" dirty="0">
                <a:effectLst/>
              </a:rPr>
              <a:t> впервые опубликовал описание нервной булимии, в котором он изучал пациентов с «болезненным страхом ожирения», которые переедали и очищались</a:t>
            </a:r>
            <a:endParaRPr lang="ru-RU" sz="1800" b="0" i="0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3169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 приступообразное переедание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-217463" y="1591841"/>
            <a:ext cx="10132987" cy="5085184"/>
          </a:xfrm>
        </p:spPr>
        <p:txBody>
          <a:bodyPr rtlCol="0">
            <a:noAutofit/>
          </a:bodyPr>
          <a:lstStyle/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Приступообразное переедание 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binge eating disorder (BED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DSM-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(2013)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Критерии: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рецидивирующие приступы переедания (больше стандартной 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порции, до дискомфорта, в более быстром темпе, без физического 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голода, в одиночестве из-за чувства стыда)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отсутствие компенсации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выраженный дистресс от переедания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1 раз в неделю в течение последних 3х месяцев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Впервые появляется в DSM-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, ранее диагностировалось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как неспецифическое РПП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еда, человек, тарел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F4C80D9-A6DF-4228-8A89-8699CB6A7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4" r="19461"/>
          <a:stretch/>
        </p:blipFill>
        <p:spPr>
          <a:xfrm>
            <a:off x="8048625" y="1591841"/>
            <a:ext cx="3925933" cy="44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599" y="221828"/>
            <a:ext cx="10972800" cy="1143000"/>
          </a:xfrm>
        </p:spPr>
        <p:txBody>
          <a:bodyPr rtlCol="0"/>
          <a:lstStyle/>
          <a:p>
            <a:pPr rtl="0"/>
            <a:r>
              <a:rPr lang="ru-RU" dirty="0"/>
              <a:t>Приступообразное переедание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609599" y="1536392"/>
            <a:ext cx="10744199" cy="4075534"/>
          </a:xfrm>
        </p:spPr>
        <p:txBody>
          <a:bodyPr rtlCol="0">
            <a:noAutofit/>
          </a:bodyPr>
          <a:lstStyle/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Распространенность - 1-3% в общей популяции</a:t>
            </a: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i="0" dirty="0">
                <a:effectLst/>
              </a:rPr>
              <a:t>Обычно возникает в возрасте от 12,4 до 24,7 лет, но показатели распространенности возрастают до 40 лет</a:t>
            </a: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endParaRPr lang="ru-RU" sz="2400" i="0" dirty="0">
              <a:effectLst/>
            </a:endParaRP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i="0" dirty="0">
                <a:effectLst/>
              </a:rPr>
              <a:t>Приступообразное переедание - наиболее распространенное расстройство пищевого поведения у взрослых</a:t>
            </a: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endParaRPr lang="ru-RU" sz="2400" i="0" dirty="0">
              <a:effectLst/>
            </a:endParaRP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Занижение показателей у мужчин</a:t>
            </a: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0302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0,7-5,8% женщин в течение жизни болеют ПП</a:t>
            </a: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1800" b="1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600" y="155885"/>
            <a:ext cx="10972800" cy="11430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Приступообразное переедание: </a:t>
            </a:r>
            <a:br>
              <a:rPr lang="ru-RU" dirty="0"/>
            </a:br>
            <a:r>
              <a:rPr lang="ru-RU" dirty="0"/>
              <a:t>Что еще?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742950" y="1298885"/>
            <a:ext cx="8839200" cy="3951709"/>
          </a:xfrm>
        </p:spPr>
        <p:txBody>
          <a:bodyPr rtlCol="0">
            <a:noAutofit/>
          </a:bodyPr>
          <a:lstStyle/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Ожирение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Депрессия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ОКР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СДВГ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БАР 1 и 2 типов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Низкая самооценка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Высокий уровень стресса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Травмирующие события примерно за год до начала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Физическое насилие или угроза физического насилия в детстве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600" y="155885"/>
            <a:ext cx="10972800" cy="11430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</a:t>
            </a:r>
            <a:br>
              <a:rPr lang="ru-RU" dirty="0"/>
            </a:br>
            <a:r>
              <a:rPr lang="ru-RU" dirty="0"/>
              <a:t>расстройство </a:t>
            </a:r>
            <a:r>
              <a:rPr lang="ru-RU" dirty="0">
                <a:cs typeface="Times New Roman" panose="02020603050405020304" pitchFamily="18" charset="0"/>
              </a:rPr>
              <a:t>пика (пикацизм)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609600" y="1298885"/>
            <a:ext cx="10447312" cy="3732634"/>
          </a:xfrm>
        </p:spPr>
        <p:txBody>
          <a:bodyPr rtlCol="0">
            <a:noAutofit/>
          </a:bodyPr>
          <a:lstStyle/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У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потребление в пищу непищевых веществ (бумага, мыло, волосы, мел, краски и глина – наиболее часто)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b="0" i="0" dirty="0">
                <a:solidFill>
                  <a:schemeClr val="tx1"/>
                </a:solidFill>
                <a:effectLst/>
              </a:rPr>
              <a:t>Может быть следствием железодефицитной анемии, недоеданием, беременности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Ч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асто возникает в тандеме с другими психическими расстройствами (умственная отсталость, расстройство аутистического спектра, шизофрения)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Д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лится не менее одного месяца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b="0" i="0" u="none" strike="noStrike" baseline="0" dirty="0">
                <a:solidFill>
                  <a:schemeClr val="tx1"/>
                </a:solidFill>
              </a:rPr>
              <a:t>Пищевое поведение не является культурно-обусловленной или социально-нормативной практикой</a:t>
            </a:r>
            <a:endParaRPr lang="ru-RU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>
                <a:latin typeface="+mn-lt"/>
              </a:rPr>
              <a:t>Классификация РПП (</a:t>
            </a:r>
            <a:r>
              <a:rPr lang="en-US" dirty="0">
                <a:latin typeface="+mn-lt"/>
              </a:rPr>
              <a:t>DSM</a:t>
            </a:r>
            <a:r>
              <a:rPr lang="ru-RU" dirty="0">
                <a:latin typeface="+mn-lt"/>
              </a:rPr>
              <a:t>-</a:t>
            </a:r>
            <a:r>
              <a:rPr lang="en-US" dirty="0">
                <a:latin typeface="+mn-lt"/>
              </a:rPr>
              <a:t>V</a:t>
            </a:r>
            <a:r>
              <a:rPr lang="ru-RU" dirty="0">
                <a:latin typeface="+mn-lt"/>
              </a:rPr>
              <a:t>): 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расстройство руминации</a:t>
            </a:r>
            <a:endParaRPr lang="ru-RU" dirty="0">
              <a:latin typeface="+mn-lt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740599" y="1665938"/>
            <a:ext cx="9858375" cy="3989809"/>
          </a:xfrm>
        </p:spPr>
        <p:txBody>
          <a:bodyPr rtlCol="0">
            <a:noAutofit/>
          </a:bodyPr>
          <a:lstStyle/>
          <a:p>
            <a:pPr marL="960120" indent="-342900"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b="0" i="0" dirty="0">
                <a:solidFill>
                  <a:schemeClr val="tx1"/>
                </a:solidFill>
                <a:effectLst/>
              </a:rPr>
              <a:t>овторяющееся срыгивание пищи, не связано с тошнотой или рвотой, может быть умышленным</a:t>
            </a:r>
          </a:p>
          <a:p>
            <a:pPr marL="960120" indent="-342900"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b="0" i="0" dirty="0">
                <a:solidFill>
                  <a:schemeClr val="tx1"/>
                </a:solidFill>
                <a:effectLst/>
              </a:rPr>
              <a:t>оведение должно сохраняться не менее одного месяц</a:t>
            </a:r>
            <a:r>
              <a:rPr lang="ru-RU" dirty="0">
                <a:solidFill>
                  <a:schemeClr val="tx1"/>
                </a:solidFill>
              </a:rPr>
              <a:t>а</a:t>
            </a:r>
          </a:p>
          <a:p>
            <a:pPr marL="960120" indent="-342900"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b="0" i="0" dirty="0">
                <a:solidFill>
                  <a:schemeClr val="tx1"/>
                </a:solidFill>
                <a:effectLst/>
              </a:rPr>
              <a:t>рыгивание пищи не связано с другим заболеванием (другие РПП или заболевания </a:t>
            </a:r>
            <a:r>
              <a:rPr lang="ru-RU" b="0" i="0" u="none" strike="noStrike" baseline="0" dirty="0">
                <a:solidFill>
                  <a:schemeClr val="tx1"/>
                </a:solidFill>
              </a:rPr>
              <a:t>ЖКТ</a:t>
            </a:r>
            <a:r>
              <a:rPr lang="ru-RU" b="0" i="0" u="none" strike="noStrike" baseline="0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endParaRPr lang="ru-RU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589154-10CA-2341-A59B-1CC8A447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147" y="1122219"/>
            <a:ext cx="8707706" cy="4114800"/>
          </a:xfrm>
        </p:spPr>
        <p:txBody>
          <a:bodyPr rtlCol="0"/>
          <a:lstStyle/>
          <a:p>
            <a:pPr rtl="0"/>
            <a:r>
              <a:rPr lang="ru-RU" dirty="0"/>
              <a:t>Этиология и классификация расстройств пищевого поведения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978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600" y="179635"/>
            <a:ext cx="10972800" cy="11430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 </a:t>
            </a:r>
            <a:br>
              <a:rPr lang="ru-RU" dirty="0"/>
            </a:b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ARFID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723900" y="1286458"/>
            <a:ext cx="10039350" cy="4285084"/>
          </a:xfrm>
        </p:spPr>
        <p:txBody>
          <a:bodyPr rtlCol="0">
            <a:noAutofit/>
          </a:bodyPr>
          <a:lstStyle/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О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тсутствие интереса к еде</a:t>
            </a:r>
            <a:endParaRPr lang="ru-RU" sz="2400" dirty="0">
              <a:solidFill>
                <a:schemeClr val="tx1"/>
              </a:solidFill>
            </a:endParaRP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b="0" i="0" dirty="0">
                <a:solidFill>
                  <a:schemeClr val="tx1"/>
                </a:solidFill>
                <a:effectLst/>
              </a:rPr>
              <a:t>Избегание пищи, основанное на сенсорных характеристиках </a:t>
            </a:r>
            <a:r>
              <a:rPr lang="ru-RU" sz="2400" dirty="0">
                <a:solidFill>
                  <a:schemeClr val="tx1"/>
                </a:solidFill>
              </a:rPr>
              <a:t>пищи</a:t>
            </a:r>
            <a:endParaRPr lang="ru-RU" sz="2400" b="0" i="0" dirty="0">
              <a:solidFill>
                <a:schemeClr val="tx1"/>
              </a:solidFill>
              <a:effectLst/>
            </a:endParaRP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Б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еспокойство по поводу негативных последствий приема пищи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отеря веса, дефицит питательных веществ и/или несоблюдение траектории роста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О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тличается от </a:t>
            </a:r>
            <a:r>
              <a:rPr lang="ru-RU" sz="2400" dirty="0">
                <a:solidFill>
                  <a:schemeClr val="tx1"/>
                </a:solidFill>
              </a:rPr>
              <a:t>НА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 и </a:t>
            </a:r>
            <a:r>
              <a:rPr lang="ru-RU" sz="2400" dirty="0">
                <a:solidFill>
                  <a:schemeClr val="tx1"/>
                </a:solidFill>
              </a:rPr>
              <a:t>НБ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 тем, что нет нарушений восприятия веса или формы тела</a:t>
            </a:r>
          </a:p>
          <a:p>
            <a:pPr marL="902970" indent="-28575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Не 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объясняется отсутствием доступной пищи, культурными традициями, сопутствующим заболеванием или другим психическим расстройством</a:t>
            </a:r>
            <a:endParaRPr lang="ru-RU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 </a:t>
            </a:r>
            <a:br>
              <a:rPr lang="ru-RU" dirty="0"/>
            </a:b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OSFED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609600" y="1498178"/>
            <a:ext cx="10209187" cy="5085184"/>
          </a:xfrm>
        </p:spPr>
        <p:txBody>
          <a:bodyPr rtlCol="0">
            <a:noAutofit/>
          </a:bodyPr>
          <a:lstStyle/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Другие специфические расстройства пищевого поведения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(OSFED)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0" indent="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Атипичная анорексия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Атипичная булимия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Приступообразное переедание низкой частоты/длительности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Очистительное расстройство (очищения без переедания)</a:t>
            </a:r>
          </a:p>
          <a:p>
            <a:pPr marL="720000" indent="0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Синдром ночного переедания (25% суточной калорийности употребляется после ужина, нарушения сна)</a:t>
            </a:r>
          </a:p>
        </p:txBody>
      </p:sp>
    </p:spTree>
    <p:extLst>
      <p:ext uri="{BB962C8B-B14F-4D97-AF65-F5344CB8AC3E}">
        <p14:creationId xmlns:p14="http://schemas.microsoft.com/office/powerpoint/2010/main" val="30198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</a:t>
            </a:r>
            <a:br>
              <a:rPr lang="ru-RU" dirty="0"/>
            </a:b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UFED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609600" y="1594687"/>
            <a:ext cx="10085362" cy="3837409"/>
          </a:xfrm>
        </p:spPr>
        <p:txBody>
          <a:bodyPr rtlCol="0">
            <a:noAutofit/>
          </a:bodyPr>
          <a:lstStyle/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Неспецифическое расстройство пищевого поведения (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UFED)</a:t>
            </a: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61722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Н</a:t>
            </a:r>
            <a:r>
              <a:rPr lang="ru-RU" sz="2800" b="0" i="0" dirty="0">
                <a:solidFill>
                  <a:schemeClr val="tx1"/>
                </a:solidFill>
                <a:effectLst/>
              </a:rPr>
              <a:t>арушения кормления или приема пищи, которые вызывают выраженный дистресс и нарушение в важных сферах жизнедеятельности, но не соответствуют полным критериям ни для одного из других диагнозов. </a:t>
            </a:r>
            <a:endParaRPr lang="ru-RU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Классификация РПП: </a:t>
            </a:r>
            <a:br>
              <a:rPr lang="ru-RU" dirty="0"/>
            </a:b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-312712" y="1771650"/>
            <a:ext cx="8352928" cy="4314695"/>
          </a:xfrm>
        </p:spPr>
        <p:txBody>
          <a:bodyPr rtlCol="0">
            <a:noAutofit/>
          </a:bodyPr>
          <a:lstStyle/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Нервная анорексия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Нервная булимия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Приступообразное переедание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Расстройство пика (пикацизм)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Расстройство руминации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Избегающее расстройство приема пищи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ARFID)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0120" inden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 Другие специфические расстройства пищевого поведения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(OSFED)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6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Атипичная анорексия</a:t>
            </a:r>
          </a:p>
          <a:p>
            <a:pPr marL="13486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Атипичная булимия</a:t>
            </a:r>
          </a:p>
          <a:p>
            <a:pPr marL="13486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Приступообразное переедание низкой частоты/длительности</a:t>
            </a:r>
          </a:p>
          <a:p>
            <a:pPr marL="13486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Очистительное расстройство</a:t>
            </a:r>
          </a:p>
          <a:p>
            <a:pPr marL="13486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Синдром ночного переедания</a:t>
            </a:r>
          </a:p>
          <a:p>
            <a:pPr marL="130302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8"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Неспецифическое расстройство пищевого поведения (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UFED)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0" indent="0">
              <a:lnSpc>
                <a:spcPct val="120000"/>
              </a:lnSpc>
              <a:spcBef>
                <a:spcPts val="0"/>
              </a:spcBef>
            </a:pPr>
            <a:endParaRPr lang="ru-RU" sz="18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5F246-9B4F-4F69-BA6F-18B88CF9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994" y="1524000"/>
            <a:ext cx="3188593" cy="45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Классификация РПП:</a:t>
            </a:r>
            <a:br>
              <a:rPr lang="ru-RU" dirty="0"/>
            </a:br>
            <a:r>
              <a:rPr lang="ru-RU" dirty="0"/>
              <a:t>МКБ-10</a:t>
            </a:r>
          </a:p>
        </p:txBody>
      </p:sp>
      <p:pic>
        <p:nvPicPr>
          <p:cNvPr id="4" name="Объект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CD69CC-91ED-4C0F-85EF-42A08C5AC0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31250" y="1258888"/>
            <a:ext cx="3460750" cy="47513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7D8BC-3F72-459A-B972-2BF396343AD6}"/>
              </a:ext>
            </a:extLst>
          </p:cNvPr>
          <p:cNvSpPr txBox="1"/>
          <p:nvPr/>
        </p:nvSpPr>
        <p:spPr>
          <a:xfrm>
            <a:off x="574626" y="1635656"/>
            <a:ext cx="7540674" cy="405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Класс V - Психические расстройства и расстройства поведения</a:t>
            </a:r>
          </a:p>
          <a:p>
            <a:pPr marL="228600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Блок F 50-59 - Поведенческие синдромы, связанные с физиологическими нарушениями и физическими факторами</a:t>
            </a:r>
          </a:p>
          <a:p>
            <a:pPr marL="228600"/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Расстройства приема пищи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Нервная анорексия/Атипичная НА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Нервная булимия/Атипичная НБ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Психогенное переедание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Психогенная рвота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Другие РПП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(поедание несъедобного, психогенная утрата аппетита, неуточненные РПП)</a:t>
            </a:r>
          </a:p>
        </p:txBody>
      </p:sp>
    </p:spTree>
    <p:extLst>
      <p:ext uri="{BB962C8B-B14F-4D97-AF65-F5344CB8AC3E}">
        <p14:creationId xmlns:p14="http://schemas.microsoft.com/office/powerpoint/2010/main" val="41733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Классификация: </a:t>
            </a:r>
            <a:br>
              <a:rPr lang="ru-RU" dirty="0"/>
            </a:br>
            <a:r>
              <a:rPr lang="ru-RU" dirty="0"/>
              <a:t>другие РПП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7D8BC-3F72-459A-B972-2BF396343AD6}"/>
              </a:ext>
            </a:extLst>
          </p:cNvPr>
          <p:cNvSpPr txBox="1"/>
          <p:nvPr/>
        </p:nvSpPr>
        <p:spPr>
          <a:xfrm>
            <a:off x="527537" y="1699795"/>
            <a:ext cx="4483149" cy="48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Булимарексия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Нервная орторексия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Дранкорексия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Диабулимия (преднамеренное изменение уровня инсулина для контроля веса)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Прегорексия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Бигорексия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Компульсивное переедание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(нет четких приступов/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/>
              <a:t>razing</a:t>
            </a:r>
            <a:r>
              <a:rPr lang="ru-RU" dirty="0"/>
              <a:t>, без чувства вины</a:t>
            </a:r>
            <a:r>
              <a:rPr lang="en-US" dirty="0"/>
              <a:t>)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5D52CF3-0CD4-4745-AADC-B76227C399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31" r="1920" b="-1422"/>
          <a:stretch/>
        </p:blipFill>
        <p:spPr>
          <a:xfrm>
            <a:off x="5258657" y="3780834"/>
            <a:ext cx="3564000" cy="2052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арелка, еда, овощ, мясо&#10;&#10;Автоматически созданное описание">
            <a:extLst>
              <a:ext uri="{FF2B5EF4-FFF2-40B4-BE49-F238E27FC236}">
                <a16:creationId xmlns:a16="http://schemas.microsoft.com/office/drawing/2014/main" id="{B7BEDF20-274D-457E-AA49-0A9BA47BA1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4965" t="-3210" r="3129" b="3012"/>
          <a:stretch/>
        </p:blipFill>
        <p:spPr>
          <a:xfrm>
            <a:off x="8725973" y="1469856"/>
            <a:ext cx="3060000" cy="2304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B5C62A61-5E73-4147-8BF3-FB012D12793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208" t="6396" r="-2270" b="-6334"/>
          <a:stretch/>
        </p:blipFill>
        <p:spPr>
          <a:xfrm>
            <a:off x="5258657" y="1545598"/>
            <a:ext cx="3564000" cy="239266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внешний, купальник&#10;&#10;Автоматически созданное описание">
            <a:extLst>
              <a:ext uri="{FF2B5EF4-FFF2-40B4-BE49-F238E27FC236}">
                <a16:creationId xmlns:a16="http://schemas.microsoft.com/office/drawing/2014/main" id="{0F498E2F-E65B-4BC3-B5F3-F057F1DC903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791954" y="3773856"/>
            <a:ext cx="3028950" cy="20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Коморбидность РПП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46076" y="1524000"/>
            <a:ext cx="11377264" cy="4667251"/>
          </a:xfrm>
        </p:spPr>
        <p:txBody>
          <a:bodyPr rtlCol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Депрессии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Тревожные расстройства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ПТСР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Употребление ПАВ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Циклические расстройства настроения (БАР)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СДВГ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ОКР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Ожирение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Расстройства личности (обсессивно-компульсивное, пограничное, нарциссическое, истерическое, избегающее)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003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A834C6E-55AF-DB40-B99A-9EF96936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11" y="1134094"/>
            <a:ext cx="7073302" cy="4114800"/>
          </a:xfrm>
        </p:spPr>
        <p:txBody>
          <a:bodyPr rtlCol="0"/>
          <a:lstStyle/>
          <a:p>
            <a:pPr rtl="0"/>
            <a:r>
              <a:rPr lang="ru-RU" sz="5400" dirty="0"/>
              <a:t>Этиология расстройств пищевого поведения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9265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37904B-E237-4473-BFDD-ACF541A8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Причины: определенности нет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14736" y="2019299"/>
            <a:ext cx="11377264" cy="4667251"/>
          </a:xfrm>
        </p:spPr>
        <p:txBody>
          <a:bodyPr rtlCol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Многие люди страдают нарушением образа тела – от искажений восприятия тела до дисморфических расстройств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Ранее – психологические и социокультурные причины (влияние СМИ и «культуры худобы»)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Современные исследования – доказательства генетического влияния (+исследования микробиоты кишечника)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642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32738" y="342900"/>
            <a:ext cx="10972800" cy="1143000"/>
          </a:xfrm>
        </p:spPr>
        <p:txBody>
          <a:bodyPr rtlCol="0"/>
          <a:lstStyle/>
          <a:p>
            <a:pPr rtl="0"/>
            <a:r>
              <a:rPr lang="ru-RU" dirty="0"/>
              <a:t>Генетические факторы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46051" y="1600199"/>
            <a:ext cx="6807249" cy="4667251"/>
          </a:xfrm>
        </p:spPr>
        <p:txBody>
          <a:bodyPr rtlCol="0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Близнецовые исследования (Мария и Кэти Кэмпбелл)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Первая степень родства с больным РПП – в 7-12 раз чаще заболеваемость РПП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Уязвимость к РПП передается по наследству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02122"/>
                </a:solidFill>
              </a:rPr>
              <a:t>С</a:t>
            </a:r>
            <a:r>
              <a:rPr lang="ru-RU" b="0" i="0" dirty="0">
                <a:solidFill>
                  <a:srgbClr val="202122"/>
                </a:solidFill>
                <a:effectLst/>
              </a:rPr>
              <a:t>уществует генетический локус, который показывает предрасположенность к развитию нервной анорексии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b="0" i="0" dirty="0">
                <a:solidFill>
                  <a:srgbClr val="202122"/>
                </a:solidFill>
                <a:effectLst/>
              </a:rPr>
              <a:t>Около 50% случаев расстройства пищевого поведения связаны с генетикой</a:t>
            </a:r>
            <a:endParaRPr lang="ru-RU" dirty="0">
              <a:solidFill>
                <a:srgbClr val="202122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ru-RU" b="0" i="0" dirty="0">
                <a:solidFill>
                  <a:srgbClr val="202122"/>
                </a:solidFill>
                <a:effectLst/>
              </a:rPr>
              <a:t>Есть также другие нейробиологические факторы, связанные с эмоциональной реактивностью и импульсивностью</a:t>
            </a:r>
            <a:endParaRPr lang="ru-RU" dirty="0"/>
          </a:p>
        </p:txBody>
      </p:sp>
      <p:pic>
        <p:nvPicPr>
          <p:cNvPr id="4" name="Рисунок 3" descr="Изображение выглядит как одежда, в позе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93AFDC82-B1F0-4EE9-BB45-2A54086E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75" y="533400"/>
            <a:ext cx="40117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EF274D-460A-5143-90D9-1406EA95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299" y="273134"/>
            <a:ext cx="8103022" cy="2469336"/>
          </a:xfrm>
        </p:spPr>
        <p:txBody>
          <a:bodyPr rtlCol="0"/>
          <a:lstStyle/>
          <a:p>
            <a:pPr rtl="0"/>
            <a:r>
              <a:rPr lang="ru-RU" sz="5400" dirty="0"/>
              <a:t>Классификация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E4957C-3CAB-5A43-8820-3B7587AC0493}"/>
              </a:ext>
            </a:extLst>
          </p:cNvPr>
          <p:cNvSpPr/>
          <p:nvPr/>
        </p:nvSpPr>
        <p:spPr>
          <a:xfrm>
            <a:off x="1227024" y="2742470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Классификация по </a:t>
            </a:r>
            <a:r>
              <a:rPr lang="en-US" sz="1600" dirty="0"/>
              <a:t>DSM-V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нервная анорексия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нервная булимия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приступообразное переедание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err="1"/>
              <a:t>пикацизм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расстройство </a:t>
            </a:r>
            <a:r>
              <a:rPr lang="ru-RU" sz="1600" dirty="0" err="1"/>
              <a:t>руминации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избегающее расстройство </a:t>
            </a:r>
            <a:r>
              <a:rPr lang="en-US" sz="1600" dirty="0"/>
              <a:t>(ARFID)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другие специфические РПП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неспецифические РПП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600" dirty="0"/>
          </a:p>
          <a:p>
            <a:r>
              <a:rPr lang="ru-RU" sz="1600" dirty="0"/>
              <a:t>Классификация по МКБ-10</a:t>
            </a:r>
          </a:p>
          <a:p>
            <a:br>
              <a:rPr lang="ru-RU" sz="1600" dirty="0"/>
            </a:br>
            <a:r>
              <a:rPr lang="ru-RU" sz="1600" dirty="0"/>
              <a:t>Другие РПП</a:t>
            </a:r>
          </a:p>
        </p:txBody>
      </p:sp>
    </p:spTree>
    <p:extLst>
      <p:ext uri="{BB962C8B-B14F-4D97-AF65-F5344CB8AC3E}">
        <p14:creationId xmlns:p14="http://schemas.microsoft.com/office/powerpoint/2010/main" val="12546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Биологические факторы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09600" y="1095374"/>
            <a:ext cx="10922049" cy="4667251"/>
          </a:xfrm>
        </p:spPr>
        <p:txBody>
          <a:bodyPr rtlCol="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Нарушения в работе нейроэндокринной системы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(отклонения в уровне серотонина, норэпинефрина, дофамина, гомоцистеина)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Грелин и лептин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(уровни обоих гормонов - важный фактор регуляции веса)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Кишечные бактерии и иммунная система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(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большинства пациентов с нервной анорексией и нервной булимией повышен уровень </a:t>
            </a:r>
            <a:r>
              <a:rPr lang="ru-RU" sz="1400" b="0" i="0" u="none" strike="noStrike" dirty="0">
                <a:solidFill>
                  <a:schemeClr val="tx1"/>
                </a:solidFill>
                <a:effectLst/>
              </a:rPr>
              <a:t>аутоантител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 , влияющих на гормоны и нейропептиды, регулирующие контроль аппетита и реакцию на стресс; более поздние исследования показали, что аутоантитела генерируются против белка, вырабатываемого некоторыми кишечными бактериями)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0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Акушерские осложнения (недоношеность, внутриутробная гипоксия)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Диабет 2 типа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b="0" i="0" u="none" strike="noStrike" baseline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СПКЯ (НБ и ПП)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b="0" i="0" u="none" strike="noStrike" baseline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0" i="0" u="none" strike="noStrike" baseline="0" dirty="0">
                <a:solidFill>
                  <a:schemeClr val="tx1"/>
                </a:solidFill>
              </a:rPr>
              <a:t>Заболевания ЖКТ (язвенный колит, болезнь Крона, целиакия)</a:t>
            </a:r>
          </a:p>
        </p:txBody>
      </p:sp>
    </p:spTree>
    <p:extLst>
      <p:ext uri="{BB962C8B-B14F-4D97-AF65-F5344CB8AC3E}">
        <p14:creationId xmlns:p14="http://schemas.microsoft.com/office/powerpoint/2010/main" val="10613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Психологические факторы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46051" y="1600199"/>
            <a:ext cx="10922049" cy="4667251"/>
          </a:xfrm>
        </p:spPr>
        <p:txBody>
          <a:bodyPr rtlCol="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Перфекционизм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b="0" i="0" u="none" strike="noStrike" baseline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Неустойчивый тип привязанности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Неустойчивая самооценка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b="0" i="0" u="none" strike="noStrike" baseline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Трудности в эмоциональной регуляции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Импульсивность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b="0" i="0" u="none" strike="noStrike" baseline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Межличностные проблемы</a:t>
            </a:r>
            <a:endParaRPr lang="ru-RU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Социокультурные факторы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46051" y="1600199"/>
            <a:ext cx="10922049" cy="4667251"/>
          </a:xfrm>
        </p:spPr>
        <p:txBody>
          <a:bodyPr rtlCol="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/>
              <a:t>Распространение в обществе «идеала худобы»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b="0" i="0" u="none" strike="noStrike" baseline="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/>
              <a:t>Повышенное внимание в семье к внешности и особенностям пищевого </a:t>
            </a:r>
            <a:r>
              <a:rPr lang="ru-RU" dirty="0"/>
              <a:t>поведения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b="0" i="0" u="none" strike="noStrike" baseline="0" dirty="0"/>
              <a:t>Занятия, ориентированные на тело (моделинг, профессиональный спорт, танцы)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b="0" i="0" u="none" strike="noStrike" baseline="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Травматические события жизни (в том числе, физическое и сексуальное насилие)</a:t>
            </a:r>
            <a:endParaRPr lang="ru-RU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3371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A6C92-C9C2-E54C-BF13-27043ADD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8" y="83127"/>
            <a:ext cx="8930244" cy="4114800"/>
          </a:xfrm>
        </p:spPr>
        <p:txBody>
          <a:bodyPr rtlCol="0"/>
          <a:lstStyle/>
          <a:p>
            <a:pPr rtl="0"/>
            <a:r>
              <a:rPr lang="ru-RU" sz="5400" dirty="0"/>
              <a:t>ДИАГНОСТИКА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FE802B-D500-E64D-9C99-2F00FBF65B38}"/>
              </a:ext>
            </a:extLst>
          </p:cNvPr>
          <p:cNvSpPr/>
          <p:nvPr/>
        </p:nvSpPr>
        <p:spPr>
          <a:xfrm>
            <a:off x="1337954" y="278315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Клиническое интервью</a:t>
            </a:r>
          </a:p>
          <a:p>
            <a:endParaRPr lang="ru-RU" sz="2400" b="1" dirty="0"/>
          </a:p>
          <a:p>
            <a:r>
              <a:rPr lang="ru-RU" sz="2400" b="1" dirty="0"/>
              <a:t>Модульная оценка</a:t>
            </a:r>
          </a:p>
          <a:p>
            <a:br>
              <a:rPr lang="ru-RU" sz="2400" b="1" dirty="0"/>
            </a:br>
            <a:r>
              <a:rPr lang="ru-RU" sz="2400" b="1" dirty="0"/>
              <a:t>Практическое занятие</a:t>
            </a:r>
          </a:p>
          <a:p>
            <a:br>
              <a:rPr lang="ru-RU" sz="2400" b="1" dirty="0"/>
            </a:br>
            <a:r>
              <a:rPr lang="ru-RU" sz="2400" b="1" dirty="0"/>
              <a:t>Диагностические инструменты: </a:t>
            </a:r>
            <a:r>
              <a:rPr lang="ru-RU" sz="2400" b="1" dirty="0" err="1"/>
              <a:t>скрининги</a:t>
            </a:r>
            <a:r>
              <a:rPr lang="ru-RU" sz="2400" b="1" dirty="0"/>
              <a:t> и опросники</a:t>
            </a:r>
          </a:p>
        </p:txBody>
      </p:sp>
    </p:spTree>
    <p:extLst>
      <p:ext uri="{BB962C8B-B14F-4D97-AF65-F5344CB8AC3E}">
        <p14:creationId xmlns:p14="http://schemas.microsoft.com/office/powerpoint/2010/main" val="3713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A6C92-C9C2-E54C-BF13-27043ADD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8" y="83127"/>
            <a:ext cx="8930244" cy="4114800"/>
          </a:xfrm>
        </p:spPr>
        <p:txBody>
          <a:bodyPr rtlCol="0"/>
          <a:lstStyle/>
          <a:p>
            <a:pPr rtl="0"/>
            <a:r>
              <a:rPr lang="ru-RU" sz="5400" dirty="0"/>
              <a:t>ДИАГНОСТИКА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FE802B-D500-E64D-9C99-2F00FBF65B38}"/>
              </a:ext>
            </a:extLst>
          </p:cNvPr>
          <p:cNvSpPr/>
          <p:nvPr/>
        </p:nvSpPr>
        <p:spPr>
          <a:xfrm>
            <a:off x="1161989" y="28187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Клиническое интервью</a:t>
            </a:r>
          </a:p>
          <a:p>
            <a:endParaRPr lang="ru-RU" sz="2400" dirty="0"/>
          </a:p>
          <a:p>
            <a:r>
              <a:rPr lang="ru-RU" sz="2400" dirty="0"/>
              <a:t>Модульная оценка</a:t>
            </a:r>
          </a:p>
          <a:p>
            <a:br>
              <a:rPr lang="ru-RU" sz="2400" dirty="0"/>
            </a:br>
            <a:r>
              <a:rPr lang="ru-RU" sz="2400" dirty="0"/>
              <a:t>Практическое занятие</a:t>
            </a:r>
          </a:p>
          <a:p>
            <a:br>
              <a:rPr lang="ru-RU" sz="2400" dirty="0"/>
            </a:br>
            <a:r>
              <a:rPr lang="ru-RU" sz="2400" dirty="0"/>
              <a:t>Диагностические инструменты: </a:t>
            </a:r>
            <a:r>
              <a:rPr lang="ru-RU" sz="2400" dirty="0" err="1"/>
              <a:t>скрининги</a:t>
            </a:r>
            <a:r>
              <a:rPr lang="ru-RU" sz="2400" dirty="0"/>
              <a:t> и опросники</a:t>
            </a:r>
          </a:p>
        </p:txBody>
      </p:sp>
    </p:spTree>
    <p:extLst>
      <p:ext uri="{BB962C8B-B14F-4D97-AF65-F5344CB8AC3E}">
        <p14:creationId xmlns:p14="http://schemas.microsoft.com/office/powerpoint/2010/main" val="18010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Диагностика РПП: </a:t>
            </a:r>
            <a:br>
              <a:rPr lang="ru-RU" dirty="0"/>
            </a:br>
            <a:r>
              <a:rPr lang="ru-RU" dirty="0"/>
              <a:t>клиническое интервью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1916832"/>
            <a:ext cx="11456590" cy="4751445"/>
          </a:xfrm>
        </p:spPr>
        <p:txBody>
          <a:bodyPr rtlCol="0">
            <a:normAutofit/>
          </a:bodyPr>
          <a:lstStyle/>
          <a:p>
            <a:pPr rtl="0"/>
            <a:r>
              <a:rPr lang="ru-RU" sz="2200" dirty="0"/>
              <a:t>Причина обращения</a:t>
            </a:r>
          </a:p>
          <a:p>
            <a:pPr rtl="0"/>
            <a:r>
              <a:rPr lang="ru-RU" sz="2200" dirty="0"/>
              <a:t>Чья инициатива?</a:t>
            </a:r>
          </a:p>
          <a:p>
            <a:pPr rtl="0"/>
            <a:r>
              <a:rPr lang="ru-RU" sz="2200" dirty="0"/>
              <a:t>Эмоции по поводу предстоящей диагностики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8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Диагностика РПП: </a:t>
            </a:r>
            <a:br>
              <a:rPr lang="ru-RU" dirty="0"/>
            </a:br>
            <a:r>
              <a:rPr lang="ru-RU" dirty="0"/>
              <a:t>клиническое интервью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rtl="0"/>
            <a:r>
              <a:rPr lang="ru-RU" sz="2200" dirty="0"/>
              <a:t>Основная информация (контактная информация, возраст, образование, место работы)</a:t>
            </a:r>
          </a:p>
          <a:p>
            <a:pPr rtl="0"/>
            <a:r>
              <a:rPr lang="ru-RU" sz="2200" dirty="0"/>
              <a:t>Рост, вес и изменения веса за последние 3 месяца</a:t>
            </a:r>
          </a:p>
          <a:p>
            <a:pPr rtl="0"/>
            <a:r>
              <a:rPr lang="ru-RU" sz="2200" dirty="0"/>
              <a:t>Общее состояние здоровья</a:t>
            </a:r>
          </a:p>
          <a:p>
            <a:pPr rtl="0"/>
            <a:r>
              <a:rPr lang="ru-RU" sz="2200" dirty="0"/>
              <a:t>Коморбидные симптомы</a:t>
            </a:r>
          </a:p>
          <a:p>
            <a:pPr rtl="0"/>
            <a:r>
              <a:rPr lang="ru-RU" sz="2200" dirty="0"/>
              <a:t>Оценка риска и история лечения</a:t>
            </a:r>
          </a:p>
          <a:p>
            <a:pPr rtl="0"/>
            <a:r>
              <a:rPr lang="ru-RU" sz="2200" dirty="0"/>
              <a:t>Семейная история</a:t>
            </a:r>
          </a:p>
          <a:p>
            <a:pPr rtl="0"/>
            <a:r>
              <a:rPr lang="ru-RU" sz="2200" dirty="0"/>
              <a:t>История жизни (включая травмы)</a:t>
            </a:r>
          </a:p>
          <a:p>
            <a:pPr rtl="0"/>
            <a:r>
              <a:rPr lang="ru-RU" sz="2200" dirty="0"/>
              <a:t>Оценка мотивации и поведение, препятствующее лечению</a:t>
            </a:r>
          </a:p>
          <a:p>
            <a:pPr rtl="0"/>
            <a:r>
              <a:rPr lang="ru-RU" sz="2200" dirty="0"/>
              <a:t>Пищевое поведение и РПП (модульная оценка)</a:t>
            </a:r>
          </a:p>
          <a:p>
            <a:pPr rtl="0"/>
            <a:r>
              <a:rPr lang="ru-RU" sz="2200" dirty="0"/>
              <a:t>Запрос и ожидания от лечения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3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A6C92-C9C2-E54C-BF13-27043ADD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8" y="83127"/>
            <a:ext cx="8930244" cy="4114800"/>
          </a:xfrm>
        </p:spPr>
        <p:txBody>
          <a:bodyPr rtlCol="0"/>
          <a:lstStyle/>
          <a:p>
            <a:pPr rtl="0"/>
            <a:r>
              <a:rPr lang="ru-RU" sz="5400" dirty="0"/>
              <a:t>ДИАГНОСТИКА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FE802B-D500-E64D-9C99-2F00FBF65B38}"/>
              </a:ext>
            </a:extLst>
          </p:cNvPr>
          <p:cNvSpPr/>
          <p:nvPr/>
        </p:nvSpPr>
        <p:spPr>
          <a:xfrm>
            <a:off x="1161989" y="28187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Клиническое интервью</a:t>
            </a:r>
          </a:p>
          <a:p>
            <a:endParaRPr lang="ru-RU" sz="2400" dirty="0"/>
          </a:p>
          <a:p>
            <a:r>
              <a:rPr lang="ru-RU" sz="2400" b="1" dirty="0"/>
              <a:t>Модульная оценка</a:t>
            </a:r>
          </a:p>
          <a:p>
            <a:br>
              <a:rPr lang="ru-RU" sz="2400" dirty="0"/>
            </a:br>
            <a:r>
              <a:rPr lang="ru-RU" sz="2400" dirty="0"/>
              <a:t>Практическое занятие</a:t>
            </a:r>
          </a:p>
          <a:p>
            <a:br>
              <a:rPr lang="ru-RU" sz="2400" dirty="0"/>
            </a:br>
            <a:r>
              <a:rPr lang="ru-RU" sz="2400" dirty="0"/>
              <a:t>Диагностические инструменты: </a:t>
            </a:r>
            <a:r>
              <a:rPr lang="ru-RU" sz="2400" dirty="0" err="1"/>
              <a:t>скрининги</a:t>
            </a:r>
            <a:r>
              <a:rPr lang="ru-RU" sz="2400" dirty="0"/>
              <a:t> и опросники</a:t>
            </a:r>
          </a:p>
        </p:txBody>
      </p:sp>
    </p:spTree>
    <p:extLst>
      <p:ext uri="{BB962C8B-B14F-4D97-AF65-F5344CB8AC3E}">
        <p14:creationId xmlns:p14="http://schemas.microsoft.com/office/powerpoint/2010/main" val="22821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Диагностика РПП: </a:t>
            </a:r>
            <a:br>
              <a:rPr lang="ru-RU" dirty="0"/>
            </a:br>
            <a:r>
              <a:rPr lang="ru-RU" dirty="0"/>
              <a:t>модульная оценка</a:t>
            </a:r>
          </a:p>
        </p:txBody>
      </p:sp>
      <p:graphicFrame>
        <p:nvGraphicFramePr>
          <p:cNvPr id="4" name="Объект 3" descr="Сходящаяся радиальная схема, на которой показаны три группы со стрелками, направленными к цели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6507810"/>
              </p:ext>
            </p:extLst>
          </p:nvPr>
        </p:nvGraphicFramePr>
        <p:xfrm>
          <a:off x="1524001" y="1905000"/>
          <a:ext cx="8753474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5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1. подозрение на наличие РПП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233745" cy="4751445"/>
          </a:xfrm>
        </p:spPr>
        <p:txBody>
          <a:bodyPr rtlCol="0">
            <a:noAutofit/>
          </a:bodyPr>
          <a:lstStyle/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Менялся ли ваш вес в последнее время и как именно?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Что означает для вас похудение и какого результата вы хотите достичь таким образом?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Какое значение вы придаете фигуре/весу?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Что вы ели вчера в течение дня?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Вы предпочитаете есть в одиночестве или в компании?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Бывает ли, что вы едите чрезвычайно много?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Приходилось ли вам вызывать рвоту, использовать слабительные или мочегонные средства для снижения веса?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Сколько раз в неделю вы взвешиваетесь?</a:t>
            </a:r>
          </a:p>
          <a:p>
            <a:pPr algn="l"/>
            <a:r>
              <a:rPr lang="ru-RU" sz="1800" i="0" u="none" strike="noStrike" baseline="0" dirty="0">
                <a:solidFill>
                  <a:schemeClr val="tx1"/>
                </a:solidFill>
              </a:rPr>
              <a:t>Есть ли у вас регулярная менструация?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 fontScale="90000"/>
          </a:bodyPr>
          <a:lstStyle/>
          <a:p>
            <a:pPr rtl="0"/>
            <a:r>
              <a:rPr lang="ru-RU" dirty="0"/>
              <a:t>Классификация РПП (</a:t>
            </a:r>
            <a:r>
              <a:rPr lang="en-US" dirty="0"/>
              <a:t>DSM</a:t>
            </a:r>
            <a:r>
              <a:rPr lang="ru-RU" dirty="0"/>
              <a:t>-</a:t>
            </a:r>
            <a:r>
              <a:rPr lang="en-US" dirty="0"/>
              <a:t>V</a:t>
            </a:r>
            <a:r>
              <a:rPr lang="ru-RU" dirty="0"/>
              <a:t>):</a:t>
            </a:r>
            <a:br>
              <a:rPr lang="ru-RU" dirty="0"/>
            </a:br>
            <a:r>
              <a:rPr lang="ru-RU" dirty="0"/>
              <a:t>нервная анорексия (НА)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142875" y="1825625"/>
            <a:ext cx="8458200" cy="4117975"/>
          </a:xfrm>
        </p:spPr>
        <p:txBody>
          <a:bodyPr rtlCol="0">
            <a:normAutofit/>
          </a:bodyPr>
          <a:lstStyle/>
          <a:p>
            <a:pPr marL="61722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/>
              <a:t>Нервная анорексия</a:t>
            </a:r>
            <a:r>
              <a:rPr lang="en-US" sz="1800" b="1" dirty="0"/>
              <a:t> </a:t>
            </a:r>
            <a:r>
              <a:rPr lang="ru-RU" sz="1800" b="1" dirty="0"/>
              <a:t>- </a:t>
            </a:r>
            <a:r>
              <a:rPr lang="ru-RU" sz="1800" dirty="0"/>
              <a:t>anorexia nervosa, DSM-I (1952)</a:t>
            </a:r>
          </a:p>
          <a:p>
            <a:pPr marL="61722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800" dirty="0"/>
          </a:p>
          <a:p>
            <a:pPr marL="61722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Критерии: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ограничение или отказ от пищи с целью снижения веса 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ИМТ ниже нормы (17,5)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интенсивный страх набора веса/поведение, мешающее набору веса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чрезмерное влияние веса и формы тела на самооценку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отсутствие осознания серьезности низкого веса (отрицание болезни)</a:t>
            </a:r>
          </a:p>
          <a:p>
            <a:pPr marL="902970" indent="-285750">
              <a:spcBef>
                <a:spcPts val="0"/>
              </a:spcBef>
              <a:spcAft>
                <a:spcPts val="600"/>
              </a:spcAft>
            </a:pPr>
            <a:endParaRPr lang="ru-RU" sz="1800" dirty="0"/>
          </a:p>
          <a:p>
            <a:pPr marL="61722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Аменорея как диагностический критерий исчезает</a:t>
            </a:r>
          </a:p>
          <a:p>
            <a:pPr marL="61722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400" dirty="0"/>
          </a:p>
        </p:txBody>
      </p:sp>
      <p:pic>
        <p:nvPicPr>
          <p:cNvPr id="6" name="Рисунок 5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8AD03FA-BA0F-425D-B3D3-3125C3B3B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047" y="1419225"/>
            <a:ext cx="3059382" cy="460057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3545FB-0494-4387-A118-7D99F0D59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235" y="5540095"/>
            <a:ext cx="603556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2. история веса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725555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Каков ваш текущий вес?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Какой у вас рост?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Когда вы впервые в жизни похудели/поправились и какой у вас перед этим был вес?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Каков был ваш самый высокий и самый низкий вес при данном росте?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Сколько бы вы хотели весить (и насколько вы хотите похудеть)?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3. фигура и вес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Какие чувства вы испытываете в связи с вашим весом?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Ощущаете ли вы себя слишком толстым, слишком худым или нормальным?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Какое значение для вас имеют ваш вес и фигура?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Когда меняется ваш вес, как меняется ваше самоощущение? А если меняется ваша фигура?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Насколько вы довольны своим весом? А своей фигурой?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Насколько вас беспокоит ваш вес или ваша фигура?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Боитесь ли вы поправиться, например, на 1, 2 или 5 кг, даже если окружающие находят вас слишком худым?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Каких ситуаций, вызывающих конфронтацию по поводу веса или фигуры, вы стараетесь избежать?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 часто вы взвешиваетесь? Избегаете ли взвешивания?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4. ограничительное пищевое поведение (1)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Что вы обычно едите на завтрак, обед и ужин?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Что вы обычно едите между приемами пищи?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Что вы обычно пьете в течение дня?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Разделяете ли вы пищу на “полезную” и “вредную”? Если да, то какие продукты попадают в ту и другую категорию?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Ограничиваете ли вы калорийность пищи. потребление жиров, углеводов, белков?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Есть ли у вас определенный дневной лимит потребления/коридор калорийности?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Следите ли вы за тем, сколько съели? Каким образом?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Что происходит, если вы превышаете ваш лимит?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4. ограничительное пищевое поведение (2)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Избегаете ли вы определенной пищи: сахара, красного мяса, жареной пищи, добавленного жира?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Вы вегетарианец или веган?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 часто случается, что вы ничего не едите в течение дня?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Употребление каких продуктов вызывает у вас тревогу?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Какие проблемы в вашей жизни связаны с пищей и питанием?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Испытываете ли вы чувство вины за съеденное?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Насколько сильна ваша тревога потерять контроль над съеденным?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Какие правила и ритуалы в вашей жизни связаны с питанием?</a:t>
            </a:r>
          </a:p>
          <a:p>
            <a:r>
              <a:rPr lang="ru-RU" sz="2000" b="0" i="0" u="none" strike="noStrike" baseline="0" dirty="0">
                <a:solidFill>
                  <a:schemeClr val="tx1"/>
                </a:solidFill>
              </a:rPr>
              <a:t>Случается ли, что за короткие промежутки времени вы съедаете большие объемы еды?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7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5. приступы переедания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Бывало ли у вас ощущение, что, начав есть, вы не можете остановиться?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Что вы ели в такие моменты? В каком количестве?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За какое время вы съедаете пищу во время приступа?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Есть ли у вас ощущение утраты контроля во время приступа переедания?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 часто у вас бывают приступы переедания (в теч</a:t>
            </a:r>
            <a:r>
              <a:rPr lang="ru-RU" sz="1800" dirty="0">
                <a:solidFill>
                  <a:schemeClr val="tx1"/>
                </a:solidFill>
              </a:rPr>
              <a:t>ение</a:t>
            </a:r>
            <a:r>
              <a:rPr lang="ru-RU" sz="1800" b="0" i="0" u="none" strike="noStrike" baseline="0" dirty="0">
                <a:solidFill>
                  <a:schemeClr val="tx1"/>
                </a:solidFill>
              </a:rPr>
              <a:t> дня или недели)?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Когда в вашей жизни начались приступы переедания?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Какую пищу вы предпочитаете использовать для приступа?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Происходят ли приступы в одно и то же время и в одном и том же месте?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Есть ли ситуации, в которых вы можете предсказать, что у вас случится приступ переедания?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6. контроль веса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С помощью каких приемов вы пытаетесь держать вес под контролем?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Приходилось ли вам вызывать рвоту, чтобы избавиться от съеденного и не поправиться? Как часто? В какие моменты? Предпринимаете ли вы что-либо, чтобы избавиться от съеденного или сжечь потребленные калории?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 часто вы очищаетесь в день/в неделю/в месяц?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Используете ли вы слабительные или очистительные клизмы? Сорт/производитель, доза, частота употребления?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Тренируетесь ли вы избыточно? Чувствуете ли вы, что обязаны тренироваться? Тип/интенсивность/частота тренировок?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</a:rPr>
              <a:t>Как вы чувствуете себя, если не можете тренироваться?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Модульная оценка: </a:t>
            </a:r>
            <a:br>
              <a:rPr lang="ru-RU" dirty="0"/>
            </a:br>
            <a:r>
              <a:rPr lang="ru-RU" dirty="0"/>
              <a:t>7. менструация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7D95D29-7C68-445E-A4F9-35F921031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705" y="1600200"/>
            <a:ext cx="11456590" cy="4751445"/>
          </a:xfrm>
        </p:spPr>
        <p:txBody>
          <a:bodyPr rtlCol="0">
            <a:normAutofit/>
          </a:bodyPr>
          <a:lstStyle/>
          <a:p>
            <a:pPr algn="l"/>
            <a:endParaRPr lang="ru-RU" b="0" i="0" u="none" strike="noStrike" baseline="0" dirty="0">
              <a:solidFill>
                <a:srgbClr val="5E524C"/>
              </a:solidFill>
            </a:endParaRP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Опишите свой менструальный цикл.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Принимаете ли вы противозачаточные препараты или другие гормоны?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Как часто у вас была менструация в последние 3 месяца?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Когда впервые у вас отсутствовала менструация?</a:t>
            </a:r>
          </a:p>
          <a:p>
            <a:pPr algn="l"/>
            <a:r>
              <a:rPr lang="ru-RU" b="0" i="0" u="none" strike="noStrike" baseline="0" dirty="0">
                <a:solidFill>
                  <a:schemeClr val="tx1"/>
                </a:solidFill>
              </a:rPr>
              <a:t>Как давно у вас отсутствует менструация сейчас?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A6C92-C9C2-E54C-BF13-27043ADD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8" y="83127"/>
            <a:ext cx="8930244" cy="4114800"/>
          </a:xfrm>
        </p:spPr>
        <p:txBody>
          <a:bodyPr rtlCol="0"/>
          <a:lstStyle/>
          <a:p>
            <a:pPr rtl="0"/>
            <a:r>
              <a:rPr lang="ru-RU" sz="5400" dirty="0"/>
              <a:t>ДИАГНОСТИКА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FE802B-D500-E64D-9C99-2F00FBF65B38}"/>
              </a:ext>
            </a:extLst>
          </p:cNvPr>
          <p:cNvSpPr/>
          <p:nvPr/>
        </p:nvSpPr>
        <p:spPr>
          <a:xfrm>
            <a:off x="1161989" y="28187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Клиническое интервью</a:t>
            </a:r>
          </a:p>
          <a:p>
            <a:endParaRPr lang="ru-RU" sz="2400" dirty="0"/>
          </a:p>
          <a:p>
            <a:r>
              <a:rPr lang="ru-RU" sz="2400" dirty="0"/>
              <a:t>Модульная оценка</a:t>
            </a:r>
          </a:p>
          <a:p>
            <a:br>
              <a:rPr lang="ru-RU" sz="2400" dirty="0"/>
            </a:br>
            <a:r>
              <a:rPr lang="ru-RU" sz="2400" b="1" dirty="0"/>
              <a:t>Практическое занятие</a:t>
            </a:r>
          </a:p>
          <a:p>
            <a:br>
              <a:rPr lang="ru-RU" sz="2400" dirty="0"/>
            </a:br>
            <a:r>
              <a:rPr lang="ru-RU" sz="2400" dirty="0"/>
              <a:t>Диагностические инструменты: </a:t>
            </a:r>
            <a:r>
              <a:rPr lang="ru-RU" sz="2400" dirty="0" err="1"/>
              <a:t>скрининги</a:t>
            </a:r>
            <a:r>
              <a:rPr lang="ru-RU" sz="2400" dirty="0"/>
              <a:t> и опросники</a:t>
            </a:r>
          </a:p>
        </p:txBody>
      </p:sp>
    </p:spTree>
    <p:extLst>
      <p:ext uri="{BB962C8B-B14F-4D97-AF65-F5344CB8AC3E}">
        <p14:creationId xmlns:p14="http://schemas.microsoft.com/office/powerpoint/2010/main" val="2568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8B11643-D7A3-084C-BEDF-73929612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944" y="869125"/>
            <a:ext cx="6996112" cy="4114800"/>
          </a:xfrm>
        </p:spPr>
        <p:txBody>
          <a:bodyPr rtlCol="0"/>
          <a:lstStyle/>
          <a:p>
            <a:pPr rtl="0"/>
            <a:r>
              <a:rPr lang="ru-RU" dirty="0"/>
              <a:t>Диагностический кейс</a:t>
            </a:r>
            <a:br>
              <a:rPr lang="ru-RU" sz="5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4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A6C92-C9C2-E54C-BF13-27043ADD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8" y="83127"/>
            <a:ext cx="8930244" cy="4114800"/>
          </a:xfrm>
        </p:spPr>
        <p:txBody>
          <a:bodyPr rtlCol="0"/>
          <a:lstStyle/>
          <a:p>
            <a:pPr rtl="0"/>
            <a:r>
              <a:rPr lang="ru-RU" sz="5400" dirty="0"/>
              <a:t>ДИАГНОСТИКА расстройств пищевого поведения</a:t>
            </a:r>
            <a:br>
              <a:rPr lang="ru-RU" sz="5400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FE802B-D500-E64D-9C99-2F00FBF65B38}"/>
              </a:ext>
            </a:extLst>
          </p:cNvPr>
          <p:cNvSpPr/>
          <p:nvPr/>
        </p:nvSpPr>
        <p:spPr>
          <a:xfrm>
            <a:off x="1161989" y="28187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Клиническое интервью</a:t>
            </a:r>
          </a:p>
          <a:p>
            <a:endParaRPr lang="ru-RU" sz="2400" dirty="0"/>
          </a:p>
          <a:p>
            <a:r>
              <a:rPr lang="ru-RU" sz="2400" dirty="0"/>
              <a:t>Модульная оценка</a:t>
            </a:r>
          </a:p>
          <a:p>
            <a:br>
              <a:rPr lang="ru-RU" sz="2400" dirty="0"/>
            </a:br>
            <a:r>
              <a:rPr lang="ru-RU" sz="2400" dirty="0"/>
              <a:t>Практическое занятие</a:t>
            </a:r>
          </a:p>
          <a:p>
            <a:br>
              <a:rPr lang="ru-RU" sz="2400" dirty="0"/>
            </a:br>
            <a:r>
              <a:rPr lang="ru-RU" sz="2400" b="1" dirty="0"/>
              <a:t>Диагностические инструменты: </a:t>
            </a:r>
            <a:r>
              <a:rPr lang="ru-RU" sz="2400" b="1" dirty="0" err="1"/>
              <a:t>скрининги</a:t>
            </a:r>
            <a:r>
              <a:rPr lang="ru-RU" sz="2400" b="1" dirty="0"/>
              <a:t> и опросники</a:t>
            </a:r>
          </a:p>
        </p:txBody>
      </p:sp>
    </p:spTree>
    <p:extLst>
      <p:ext uri="{BB962C8B-B14F-4D97-AF65-F5344CB8AC3E}">
        <p14:creationId xmlns:p14="http://schemas.microsoft.com/office/powerpoint/2010/main" val="25225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Нервная анорексия: типы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885825" y="1825625"/>
            <a:ext cx="10163175" cy="4117975"/>
          </a:xfrm>
        </p:spPr>
        <p:txBody>
          <a:bodyPr rtlCol="0">
            <a:noAutofit/>
          </a:bodyPr>
          <a:lstStyle/>
          <a:p>
            <a:pPr marL="45720" indent="0" algn="l">
              <a:buNone/>
            </a:pPr>
            <a:r>
              <a:rPr lang="ru-RU" sz="1800" b="0" i="0" u="none" strike="noStrike" baseline="0" dirty="0"/>
              <a:t>Тяжесть заболевания на основании ИМТ: </a:t>
            </a:r>
          </a:p>
          <a:p>
            <a:pPr algn="l"/>
            <a:r>
              <a:rPr lang="ru-RU" sz="1800" b="0" i="0" u="none" strike="noStrike" baseline="0" dirty="0"/>
              <a:t>ИМТ &gt; 17 (легкая)</a:t>
            </a:r>
          </a:p>
          <a:p>
            <a:pPr algn="l"/>
            <a:r>
              <a:rPr lang="ru-RU" sz="1800" b="0" i="0" u="none" strike="noStrike" baseline="0" dirty="0"/>
              <a:t>ИМТ 16 - 16,99 (умеренная)</a:t>
            </a:r>
          </a:p>
          <a:p>
            <a:pPr algn="l"/>
            <a:r>
              <a:rPr lang="ru-RU" sz="1800" b="0" i="0" u="none" strike="noStrike" baseline="0" dirty="0"/>
              <a:t>ИМТ 15- 15,99 (тяжелая)</a:t>
            </a:r>
          </a:p>
          <a:p>
            <a:pPr algn="l"/>
            <a:r>
              <a:rPr lang="ru-RU" sz="1800" b="0" i="0" u="none" strike="noStrike" baseline="0" dirty="0"/>
              <a:t>ИМТ &lt; 15 (крайне тяжелая)</a:t>
            </a:r>
          </a:p>
          <a:p>
            <a:pPr marL="45720" indent="0" algn="l">
              <a:buNone/>
            </a:pPr>
            <a:r>
              <a:rPr lang="ru-RU" sz="1800" b="1" dirty="0"/>
              <a:t>Типы:</a:t>
            </a:r>
          </a:p>
          <a:p>
            <a:r>
              <a:rPr lang="ru-RU" sz="1800" b="1" dirty="0"/>
              <a:t>очистительный</a:t>
            </a:r>
            <a:r>
              <a:rPr lang="ru-RU" sz="1800" dirty="0"/>
              <a:t> (рестриктивное пищевое поведение)</a:t>
            </a:r>
          </a:p>
          <a:p>
            <a:pPr algn="l"/>
            <a:r>
              <a:rPr lang="ru-RU" sz="1800" b="1" dirty="0"/>
              <a:t>ограничительный</a:t>
            </a:r>
            <a:r>
              <a:rPr lang="ru-RU" sz="1800" dirty="0"/>
              <a:t> </a:t>
            </a:r>
            <a:r>
              <a:rPr lang="ru-RU" sz="1800" b="0" i="0" u="none" strike="noStrike" baseline="0" dirty="0"/>
              <a:t>(вызывание рвоты, злоупотребление слабительными, мочегонными)</a:t>
            </a:r>
            <a:r>
              <a:rPr lang="ru-RU" sz="1800" dirty="0"/>
              <a:t> - </a:t>
            </a:r>
            <a:r>
              <a:rPr lang="ru-RU" sz="1800" b="0" i="0" u="none" strike="noStrike" baseline="0" dirty="0"/>
              <a:t>риск смертности в 2 раза больше</a:t>
            </a:r>
          </a:p>
        </p:txBody>
      </p:sp>
    </p:spTree>
    <p:extLst>
      <p:ext uri="{BB962C8B-B14F-4D97-AF65-F5344CB8AC3E}">
        <p14:creationId xmlns:p14="http://schemas.microsoft.com/office/powerpoint/2010/main" val="41276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Диагностика РПП: </a:t>
            </a:r>
            <a:br>
              <a:rPr lang="ru-RU" dirty="0"/>
            </a:br>
            <a:r>
              <a:rPr lang="ru-RU" dirty="0"/>
              <a:t>скрининги и опросники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6527" y="1598239"/>
            <a:ext cx="5461177" cy="4621585"/>
          </a:xfrm>
        </p:spPr>
        <p:txBody>
          <a:bodyPr rtlCol="0">
            <a:normAutofit fontScale="92500" lnSpcReduction="10000"/>
          </a:bodyPr>
          <a:lstStyle/>
          <a:p>
            <a:pPr algn="l"/>
            <a:endParaRPr lang="ru-RU" sz="2100" dirty="0">
              <a:solidFill>
                <a:srgbClr val="000000"/>
              </a:solidFill>
            </a:endParaRPr>
          </a:p>
          <a:p>
            <a:r>
              <a:rPr lang="ru-RU" sz="2100" dirty="0"/>
              <a:t>EDE-Q – Шкала оценки пищевых расстройств (Fairburn, Cooper, 1993) </a:t>
            </a:r>
          </a:p>
          <a:p>
            <a:pPr marL="0" indent="0">
              <a:buNone/>
            </a:pPr>
            <a:r>
              <a:rPr lang="ru-RU" sz="2100" dirty="0"/>
              <a:t>Ограничения питания, озабоченность едой, озабоченность весом, озабоченность фигурой</a:t>
            </a:r>
          </a:p>
          <a:p>
            <a:r>
              <a:rPr lang="ru-RU" sz="2100" dirty="0"/>
              <a:t>DEBQ – Голландский опросник пищевого поведения (T. van Strien, 1986) </a:t>
            </a:r>
          </a:p>
          <a:p>
            <a:pPr marL="0" indent="0">
              <a:buNone/>
            </a:pPr>
            <a:r>
              <a:rPr lang="ru-RU" sz="2100" dirty="0"/>
              <a:t>Ограничительное, эмоциональное и экстернальное пищевое поведение</a:t>
            </a:r>
          </a:p>
          <a:p>
            <a:r>
              <a:rPr lang="ru-RU" sz="2100" dirty="0"/>
              <a:t>EAT-26 – Тест пищевых установок (D. Garner, 1982) </a:t>
            </a:r>
          </a:p>
          <a:p>
            <a:pPr marL="0" indent="0">
              <a:buNone/>
            </a:pPr>
            <a:r>
              <a:rPr lang="ru-RU" sz="2100" dirty="0"/>
              <a:t>Диетическое поведение, озабоченность едой и булимия, оральный контроль </a:t>
            </a:r>
          </a:p>
          <a:p>
            <a:r>
              <a:rPr lang="ru-RU" sz="2100" dirty="0"/>
              <a:t>И другие! </a:t>
            </a:r>
          </a:p>
          <a:p>
            <a:pPr rtl="0"/>
            <a:endParaRPr lang="ru-RU" dirty="0"/>
          </a:p>
        </p:txBody>
      </p:sp>
      <p:pic>
        <p:nvPicPr>
          <p:cNvPr id="8" name="Объект 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9485B11F-20EF-48B8-8EA3-B7766ACFDA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7704" y="2030681"/>
            <a:ext cx="5971770" cy="3728851"/>
          </a:xfrm>
        </p:spPr>
      </p:pic>
    </p:spTree>
    <p:extLst>
      <p:ext uri="{BB962C8B-B14F-4D97-AF65-F5344CB8AC3E}">
        <p14:creationId xmlns:p14="http://schemas.microsoft.com/office/powerpoint/2010/main" val="39298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ru-RU" sz="3600" dirty="0"/>
              <a:t>Диагностика РПП: </a:t>
            </a:r>
            <a:br>
              <a:rPr lang="ru-RU" sz="3600" dirty="0"/>
            </a:br>
            <a:r>
              <a:rPr lang="en-US" sz="3600" dirty="0"/>
              <a:t>EAT-26</a:t>
            </a:r>
            <a:br>
              <a:rPr lang="ru-RU" dirty="0"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0802" y="1123950"/>
            <a:ext cx="11083973" cy="4610100"/>
          </a:xfrm>
        </p:spPr>
        <p:txBody>
          <a:bodyPr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rgbClr val="5E524C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1979 –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EAT-40</a:t>
            </a: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в основном для диагностики нервной анорексии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Институт психиатрии Кларка Университета Торонто)</a:t>
            </a: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1982 – </a:t>
            </a: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EAT-26, </a:t>
            </a: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усовер</a:t>
            </a: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шенствован, количество вопросов сокращено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Наиболее широко используемый стандартизированный метод самоотчета (в основном для НА и НБ)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Скрининг (нельзя поставить диагноз!)</a:t>
            </a: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Можно использовать в клинике и амбулаторно, индивидуально и в группах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Для подростков и взрослых</a:t>
            </a: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Может проводить неспециалист (оценка риска у спортсменов)</a:t>
            </a: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20 и более баллов – обратиться к специалисту (и менее тоже!)</a:t>
            </a:r>
            <a:endParaRPr lang="ru-RU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5E524C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http://www.eat-26.com</a:t>
            </a:r>
            <a:endParaRPr lang="ru-RU" sz="1800" dirty="0">
              <a:solidFill>
                <a:srgbClr val="5E524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https://ru.psymed.info/test-otnosheniya-k-priyemu-pishchi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l">
              <a:buNone/>
            </a:pPr>
            <a:endParaRPr lang="ru-RU" sz="1400" b="0" i="0" u="none" strike="noStrike" baseline="0" dirty="0">
              <a:solidFill>
                <a:srgbClr val="5E524C"/>
              </a:solidFill>
              <a:latin typeface="AvenirNext-Medium"/>
            </a:endParaRPr>
          </a:p>
        </p:txBody>
      </p:sp>
    </p:spTree>
    <p:extLst>
      <p:ext uri="{BB962C8B-B14F-4D97-AF65-F5344CB8AC3E}">
        <p14:creationId xmlns:p14="http://schemas.microsoft.com/office/powerpoint/2010/main" val="38796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ru-RU" sz="3600" dirty="0">
                <a:effectLst/>
              </a:rPr>
              <a:t>Диагностика РПП: </a:t>
            </a:r>
            <a:br>
              <a:rPr lang="en-US" sz="3600" dirty="0">
                <a:effectLst/>
              </a:rPr>
            </a:br>
            <a:r>
              <a:rPr lang="ru-RU" sz="3600" dirty="0">
                <a:effectLst/>
              </a:rPr>
              <a:t>DEBQ</a:t>
            </a:r>
            <a:br>
              <a:rPr lang="ru-RU" dirty="0"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7175" y="1076324"/>
            <a:ext cx="11934825" cy="5400675"/>
          </a:xfrm>
        </p:spPr>
        <p:txBody>
          <a:bodyPr rtlCol="0">
            <a:noAutofit/>
          </a:bodyPr>
          <a:lstStyle/>
          <a:p>
            <a:r>
              <a:rPr lang="ru-RU" sz="1800" b="0" i="0" u="none" strike="noStrike" baseline="0" dirty="0"/>
              <a:t>198</a:t>
            </a:r>
            <a:r>
              <a:rPr lang="en-US" sz="1800" b="0" i="0" u="none" strike="noStrike" baseline="0" dirty="0"/>
              <a:t>6</a:t>
            </a:r>
            <a:r>
              <a:rPr lang="ru-RU" sz="1800" b="0" i="0" u="none" strike="noStrike" baseline="0" dirty="0"/>
              <a:t> - Нидерландский опросник пищевого поведения, </a:t>
            </a:r>
            <a:r>
              <a:rPr lang="ru-RU" sz="1800" dirty="0"/>
              <a:t>Татьяна</a:t>
            </a:r>
            <a:r>
              <a:rPr lang="ru-RU" sz="1800" b="0" i="0" u="none" strike="noStrike" baseline="0" dirty="0"/>
              <a:t> </a:t>
            </a:r>
            <a:r>
              <a:rPr lang="ru-RU" sz="1800" dirty="0"/>
              <a:t>В</a:t>
            </a:r>
            <a:r>
              <a:rPr lang="ru-RU" sz="1800" b="0" i="0" u="none" strike="noStrike" baseline="0" dirty="0"/>
              <a:t>ан Стриен </a:t>
            </a:r>
            <a:r>
              <a:rPr lang="ru-RU" sz="1800" dirty="0"/>
              <a:t>(T. </a:t>
            </a:r>
            <a:r>
              <a:rPr lang="en-US" sz="1800" dirty="0"/>
              <a:t>V</a:t>
            </a:r>
            <a:r>
              <a:rPr lang="ru-RU" sz="1800" dirty="0"/>
              <a:t>an Strien, 1986) </a:t>
            </a:r>
            <a:endParaRPr lang="ru-RU" sz="1800" b="0" i="0" u="none" strike="noStrike" baseline="0" dirty="0"/>
          </a:p>
          <a:p>
            <a:pPr algn="l"/>
            <a:r>
              <a:rPr lang="ru-RU" sz="1800" b="0" i="0" u="none" strike="noStrike" baseline="0" dirty="0"/>
              <a:t>Для взрослых и подростков (</a:t>
            </a:r>
            <a:r>
              <a:rPr lang="en-US" sz="1800" b="0" i="0" u="none" strike="noStrike" baseline="0" dirty="0"/>
              <a:t>c 9 </a:t>
            </a:r>
            <a:r>
              <a:rPr lang="ru-RU" sz="1800" b="0" i="0" u="none" strike="noStrike" baseline="0" dirty="0"/>
              <a:t>лет, дети до 12 лет не показывают эмоциональный тип пищевого поведения)</a:t>
            </a:r>
          </a:p>
          <a:p>
            <a:pPr algn="l"/>
            <a:r>
              <a:rPr lang="ru-RU" sz="1800" b="0" i="0" dirty="0">
                <a:effectLst/>
              </a:rPr>
              <a:t>Авторы предлагают дифференцированный подход к лечению больных, страдающих перееданием/ожирением, в зависимости от диагностированного типа пищевого поведения</a:t>
            </a:r>
            <a:endParaRPr lang="ru-RU" sz="1800" dirty="0"/>
          </a:p>
          <a:p>
            <a:pPr algn="l"/>
            <a:r>
              <a:rPr lang="ru-RU" sz="1800" b="0" i="0" u="none" strike="noStrike" baseline="0" dirty="0"/>
              <a:t>Можно использовать как опросник (индивидуально и в группе), можно – как основу для структурированного интервью</a:t>
            </a:r>
            <a:endParaRPr lang="en-US" sz="1800" b="0" i="0" u="none" strike="noStrike" baseline="0" dirty="0"/>
          </a:p>
          <a:p>
            <a:pPr algn="l"/>
            <a:r>
              <a:rPr lang="ru-RU" sz="1800" b="0" i="0" u="none" strike="noStrike" baseline="0" dirty="0"/>
              <a:t>Три типа нарушенного пищевого поведения</a:t>
            </a:r>
          </a:p>
          <a:p>
            <a:pPr algn="l"/>
            <a:r>
              <a:rPr lang="ru-RU" sz="1800" b="0" i="0" u="none" strike="noStrike" baseline="0" dirty="0"/>
              <a:t>Диетическое (рестриктивное) поведение: эпизод переедания после периода следования диете, после того, как рациональная мотивация следовать диете ослабевает </a:t>
            </a:r>
          </a:p>
          <a:p>
            <a:pPr algn="l"/>
            <a:r>
              <a:rPr lang="ru-RU" sz="1800" b="0" i="0" u="none" strike="noStrike" baseline="0" dirty="0"/>
              <a:t>Эмоциональное переедание: питание в ответ на эмоциональные возбудители (тревогу, печаль, гнев). Шкала эмоционального переедания имеет 2 субшкалы: переедание в ответ на диффузные и в ответ на отчетливые эмоции</a:t>
            </a:r>
          </a:p>
          <a:p>
            <a:pPr algn="l"/>
            <a:r>
              <a:rPr lang="ru-RU" sz="1800" b="0" i="0" u="none" strike="noStrike" baseline="0" dirty="0"/>
              <a:t>Экстернальное переедание: питание в ответ на внешние пищевые факторы (запах и вид еды)</a:t>
            </a:r>
          </a:p>
        </p:txBody>
      </p:sp>
    </p:spTree>
    <p:extLst>
      <p:ext uri="{BB962C8B-B14F-4D97-AF65-F5344CB8AC3E}">
        <p14:creationId xmlns:p14="http://schemas.microsoft.com/office/powerpoint/2010/main" val="22828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176923F-6F28-4C4D-BF58-AFD32F3D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24" y="1078941"/>
            <a:ext cx="8253351" cy="4114800"/>
          </a:xfrm>
        </p:spPr>
        <p:txBody>
          <a:bodyPr rtlCol="0"/>
          <a:lstStyle/>
          <a:p>
            <a:pPr rtl="0"/>
            <a:r>
              <a:rPr lang="ru-RU" dirty="0"/>
              <a:t>Современные подходы к лечению РПП</a:t>
            </a:r>
          </a:p>
        </p:txBody>
      </p:sp>
    </p:spTree>
    <p:extLst>
      <p:ext uri="{BB962C8B-B14F-4D97-AF65-F5344CB8AC3E}">
        <p14:creationId xmlns:p14="http://schemas.microsoft.com/office/powerpoint/2010/main" val="2718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Методы терапии РПП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6" y="1905000"/>
            <a:ext cx="11161240" cy="426720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Усиленная когнитивно-поведенческая терапия РПП (КБТ-У), протокол К. Фейрберна, CBT-E, 20+1 сессия Centre for Research on Eating Disorders at Oxford (CREDO) </a:t>
            </a:r>
            <a:r>
              <a:rPr lang="ru-RU" sz="1800" b="1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https://www.credo-oxford.com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Первоначально для НБ, позже все виды РПП 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https://www.cbte.co/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Когнитивно-поведенческая терапия РПП (КБТ-Т) протокол Г.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Уоллера, CBT-T, 10+2 сессий  </a:t>
            </a:r>
            <a:r>
              <a:rPr lang="en-US" sz="1800" b="1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http://cbt-t.group.shef.ac.uk/</a:t>
            </a:r>
            <a:endParaRPr lang="ru-RU" sz="1800" b="1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Протокол Модсли (система семейной терапии Модсли), эффективность эмпирически подтверждена для НА и НБ, потенциально – для любого ОРПП (нервная орторексия, ARFID). Протокол MinnieMaud для ОРПП. Модель MANTRA для лечения НА у взрослых.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http://train2treat4ed.com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2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Методы терапии РПП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6" y="1905000"/>
            <a:ext cx="11161240" cy="426720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Когнитивно-ремедиальная (восстановительная) терапия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(CRT)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, Кэти Чантурия </a:t>
            </a:r>
            <a:r>
              <a:rPr 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http://www.katetchanturia.com/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 ОРПП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Диалектико-поведенческая терапия 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(DBT)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Марша Линехан </a:t>
            </a:r>
            <a:r>
              <a:rPr lang="ru-RU" sz="1800" b="1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https://behavioraltech.org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Терапия принятия и ответственности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ACT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Стивен С. Хейс  </a:t>
            </a:r>
            <a:r>
              <a:rPr 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https://stevenchayes.com/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Терапия, ориентированная на сострадание (CFT) Пол Гилберт </a:t>
            </a:r>
            <a:r>
              <a:rPr 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https://www.compassionatemind.co.uk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Диетологический подход: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 питания «Правило трех» Марша Херрин </a:t>
            </a:r>
            <a:r>
              <a:rPr lang="ru-RU" sz="1800" b="1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https://marciaherrin.com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0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AAF627E-4EA5-A247-94A6-464D0716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r="1" b="16129"/>
          <a:stretch/>
        </p:blipFill>
        <p:spPr>
          <a:xfrm>
            <a:off x="539535" y="417121"/>
            <a:ext cx="6126480" cy="5486400"/>
          </a:xfrm>
          <a:prstGeom prst="rect">
            <a:avLst/>
          </a:prstGeom>
          <a:noFill/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22406C82-13B0-1F45-AE14-9C0D3C5799C5}"/>
              </a:ext>
            </a:extLst>
          </p:cNvPr>
          <p:cNvSpPr txBox="1">
            <a:spLocks/>
          </p:cNvSpPr>
          <p:nvPr/>
        </p:nvSpPr>
        <p:spPr>
          <a:xfrm>
            <a:off x="7038109" y="342900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 eaLnBrk="1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 eaLnBrk="1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Linux Libertine"/>
              </a:rPr>
              <a:t>CBT-E</a:t>
            </a:r>
          </a:p>
          <a:p>
            <a:r>
              <a:rPr lang="en-US" dirty="0">
                <a:solidFill>
                  <a:srgbClr val="000000"/>
                </a:solidFill>
                <a:latin typeface="Linux Libertine"/>
              </a:rPr>
              <a:t>Christopher Fairburn</a:t>
            </a:r>
          </a:p>
          <a:p>
            <a:r>
              <a:rPr lang="en-US" dirty="0"/>
              <a:t>University of Oxford </a:t>
            </a:r>
          </a:p>
          <a:p>
            <a:r>
              <a:rPr lang="en-US" dirty="0"/>
              <a:t>(MA, BM, </a:t>
            </a:r>
            <a:r>
              <a:rPr lang="en-US" dirty="0" err="1"/>
              <a:t>BCh</a:t>
            </a:r>
            <a:r>
              <a:rPr lang="en-US" dirty="0"/>
              <a:t>, DM)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73B997-8F2C-294D-AEBC-F0878AE04F51}"/>
              </a:ext>
            </a:extLst>
          </p:cNvPr>
          <p:cNvSpPr/>
          <p:nvPr/>
        </p:nvSpPr>
        <p:spPr>
          <a:xfrm>
            <a:off x="7038109" y="297999"/>
            <a:ext cx="57753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Когнитивно</a:t>
            </a:r>
            <a:r>
              <a:rPr lang="ru-RU" sz="3600" dirty="0"/>
              <a:t>-поведенческая терапия (усиленная)</a:t>
            </a:r>
            <a:br>
              <a:rPr lang="ru-RU" sz="3600" dirty="0"/>
            </a:br>
            <a:r>
              <a:rPr lang="ru-RU" sz="3600" dirty="0"/>
              <a:t>КБТ-У</a:t>
            </a:r>
            <a:br>
              <a:rPr lang="ru-RU" sz="3600" dirty="0"/>
            </a:br>
            <a:r>
              <a:rPr lang="ru-RU" sz="3600" dirty="0"/>
              <a:t>К. </a:t>
            </a:r>
            <a:r>
              <a:rPr lang="ru-RU" sz="3600" dirty="0" err="1"/>
              <a:t>Фейрберн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104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Такие разные РПП?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0585175" cy="4267200"/>
          </a:xfrm>
        </p:spPr>
        <p:txBody>
          <a:bodyPr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Трудности диагностики</a:t>
            </a:r>
          </a:p>
          <a:p>
            <a:r>
              <a:rPr lang="ru-RU" dirty="0"/>
              <a:t>у разных РПП схожие клинические проявления</a:t>
            </a:r>
          </a:p>
          <a:p>
            <a:r>
              <a:rPr lang="ru-RU" dirty="0"/>
              <a:t>мигрирующий характер: разные диагнозы с точки зрения классификации, но видно, что это эволюция единого расстройства</a:t>
            </a:r>
          </a:p>
          <a:p>
            <a:r>
              <a:rPr lang="ru-RU" dirty="0"/>
              <a:t>много диагнозов «неспецифическое РПП»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dirty="0"/>
              <a:t>Одинаково эффективны одни и те же виды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802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Трансдиагностическая модель (К. Фейрнберн)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334279"/>
            <a:ext cx="10585175" cy="4866496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основе всех РПП – ключевая (ядерная) психопатология, когнитивная по сути: переоценка важности веса и формы тела и контроля за питанием.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Единое расстройство пищевого поведения: предлагаемые критерии (С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Fairburn, 2000)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Сверхозабоченность весом, формой тела и контролем над питанием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Постоянные нарушения пищевого поведения или поведение, связанное с регуляцией веса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Повреждения здоровья либо социального функционирования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Нарушения поведения не являются следствием иного соматического или психического заболевания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9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" y="381000"/>
            <a:ext cx="10229850" cy="62865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Трансдиагностическая Концептуализация РПП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3BC361-2C29-4DC5-867F-17EABCA49058}"/>
              </a:ext>
            </a:extLst>
          </p:cNvPr>
          <p:cNvSpPr/>
          <p:nvPr/>
        </p:nvSpPr>
        <p:spPr>
          <a:xfrm>
            <a:off x="4895850" y="1400175"/>
            <a:ext cx="4048125" cy="7477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Сверхценность </a:t>
            </a:r>
          </a:p>
          <a:p>
            <a:pPr algn="ctr"/>
            <a:r>
              <a:rPr lang="ru-RU" sz="2400" dirty="0"/>
              <a:t>формы тела и веса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9DD238-CDE3-4F4B-BF89-CA06E0861C92}"/>
              </a:ext>
            </a:extLst>
          </p:cNvPr>
          <p:cNvSpPr/>
          <p:nvPr/>
        </p:nvSpPr>
        <p:spPr>
          <a:xfrm>
            <a:off x="4895850" y="2505073"/>
            <a:ext cx="4048123" cy="500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Ограничения в питании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D2F4C-1D69-4429-A982-372DFA92BA0B}"/>
              </a:ext>
            </a:extLst>
          </p:cNvPr>
          <p:cNvSpPr/>
          <p:nvPr/>
        </p:nvSpPr>
        <p:spPr>
          <a:xfrm>
            <a:off x="3657600" y="3567114"/>
            <a:ext cx="2505068" cy="83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Приступы </a:t>
            </a:r>
            <a:r>
              <a:rPr lang="ru-RU" sz="2400" dirty="0"/>
              <a:t>переедания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F50FE4-A3AC-4573-BCD8-F147137A90D9}"/>
              </a:ext>
            </a:extLst>
          </p:cNvPr>
          <p:cNvSpPr/>
          <p:nvPr/>
        </p:nvSpPr>
        <p:spPr>
          <a:xfrm>
            <a:off x="3657599" y="5010150"/>
            <a:ext cx="2505069" cy="838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Компенсаторное поведение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F38A9E-8C66-4E8A-869D-3C3FDE145B9B}"/>
              </a:ext>
            </a:extLst>
          </p:cNvPr>
          <p:cNvSpPr/>
          <p:nvPr/>
        </p:nvSpPr>
        <p:spPr>
          <a:xfrm>
            <a:off x="146447" y="3381375"/>
            <a:ext cx="2558653" cy="133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Жизнь: события, мысли, эмоции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C1D7B1-1A40-4DFC-A53B-0F4A6A4FE4AB}"/>
              </a:ext>
            </a:extLst>
          </p:cNvPr>
          <p:cNvSpPr/>
          <p:nvPr/>
        </p:nvSpPr>
        <p:spPr>
          <a:xfrm>
            <a:off x="8105775" y="5010149"/>
            <a:ext cx="2438400" cy="8381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Истощение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3056F7-92F6-48A0-BB08-896F9075E042}"/>
              </a:ext>
            </a:extLst>
          </p:cNvPr>
          <p:cNvSpPr/>
          <p:nvPr/>
        </p:nvSpPr>
        <p:spPr>
          <a:xfrm>
            <a:off x="8105775" y="3567114"/>
            <a:ext cx="2438400" cy="83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Низкий вес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7FBB8A2-051F-46E5-A5E9-4EBC92A6FE1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919910" y="2133598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13F5F8A-D1DB-4770-8DD6-39A1B666D35C}"/>
              </a:ext>
            </a:extLst>
          </p:cNvPr>
          <p:cNvCxnSpPr>
            <a:cxnSpLocks/>
          </p:cNvCxnSpPr>
          <p:nvPr/>
        </p:nvCxnSpPr>
        <p:spPr>
          <a:xfrm>
            <a:off x="7629525" y="3126877"/>
            <a:ext cx="969762" cy="33546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C95318B-E045-4C4D-AD5E-8C1A018E8152}"/>
              </a:ext>
            </a:extLst>
          </p:cNvPr>
          <p:cNvCxnSpPr>
            <a:cxnSpLocks/>
          </p:cNvCxnSpPr>
          <p:nvPr/>
        </p:nvCxnSpPr>
        <p:spPr>
          <a:xfrm flipH="1">
            <a:off x="5545931" y="3100985"/>
            <a:ext cx="886420" cy="32801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1CBF517-DB3A-41BC-9AF7-E9AAD9E2EF72}"/>
              </a:ext>
            </a:extLst>
          </p:cNvPr>
          <p:cNvCxnSpPr>
            <a:cxnSpLocks/>
          </p:cNvCxnSpPr>
          <p:nvPr/>
        </p:nvCxnSpPr>
        <p:spPr>
          <a:xfrm flipV="1">
            <a:off x="2436019" y="1788318"/>
            <a:ext cx="2293143" cy="150257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CC49A77-F16F-4018-B8FF-21323D79162E}"/>
              </a:ext>
            </a:extLst>
          </p:cNvPr>
          <p:cNvCxnSpPr>
            <a:cxnSpLocks/>
          </p:cNvCxnSpPr>
          <p:nvPr/>
        </p:nvCxnSpPr>
        <p:spPr>
          <a:xfrm flipV="1">
            <a:off x="2765822" y="2755104"/>
            <a:ext cx="1949053" cy="83076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B4404A0-E1B7-4CD1-AEC8-8A59473647D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800350" y="3986213"/>
            <a:ext cx="857250" cy="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EB20CD3-EC2C-4E0A-89CF-E8C42A085742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895850" y="4424362"/>
            <a:ext cx="14284" cy="585788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9216863-E107-47BA-B0CB-4D36A2024E87}"/>
              </a:ext>
            </a:extLst>
          </p:cNvPr>
          <p:cNvCxnSpPr>
            <a:cxnSpLocks/>
          </p:cNvCxnSpPr>
          <p:nvPr/>
        </p:nvCxnSpPr>
        <p:spPr>
          <a:xfrm>
            <a:off x="9361883" y="4448175"/>
            <a:ext cx="0" cy="519116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8A1EA8EA-09DC-4BEA-8B19-AAA8EBD4EF8F}"/>
              </a:ext>
            </a:extLst>
          </p:cNvPr>
          <p:cNvCxnSpPr>
            <a:cxnSpLocks/>
          </p:cNvCxnSpPr>
          <p:nvPr/>
        </p:nvCxnSpPr>
        <p:spPr>
          <a:xfrm flipV="1">
            <a:off x="5114926" y="4405312"/>
            <a:ext cx="0" cy="561979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E94F22F6-DFBC-499C-8FF4-7F89F87C5AEF}"/>
              </a:ext>
            </a:extLst>
          </p:cNvPr>
          <p:cNvCxnSpPr>
            <a:cxnSpLocks/>
          </p:cNvCxnSpPr>
          <p:nvPr/>
        </p:nvCxnSpPr>
        <p:spPr>
          <a:xfrm flipH="1" flipV="1">
            <a:off x="9086848" y="1897857"/>
            <a:ext cx="1066802" cy="1564481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D6A86BA-C1EE-44D8-A357-6B9CA127AC34}"/>
              </a:ext>
            </a:extLst>
          </p:cNvPr>
          <p:cNvCxnSpPr>
            <a:cxnSpLocks/>
          </p:cNvCxnSpPr>
          <p:nvPr/>
        </p:nvCxnSpPr>
        <p:spPr>
          <a:xfrm flipH="1" flipV="1">
            <a:off x="9086848" y="3067049"/>
            <a:ext cx="695328" cy="45720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53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Нервная анорексия: история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1295399" y="1825625"/>
            <a:ext cx="5915025" cy="4117975"/>
          </a:xfrm>
        </p:spPr>
        <p:txBody>
          <a:bodyPr rtlCol="0">
            <a:normAutofit/>
          </a:bodyPr>
          <a:lstStyle/>
          <a:p>
            <a:r>
              <a:rPr lang="ru-RU" b="0" i="0" u="none" strike="noStrike" baseline="0" dirty="0"/>
              <a:t>Екатерина Сиенская (1347 – 1380) – anorexia mirabilis (святая анорексия)</a:t>
            </a:r>
          </a:p>
          <a:p>
            <a:r>
              <a:rPr lang="en-US" b="0" i="0" u="none" strike="noStrike" baseline="0" dirty="0"/>
              <a:t>Richard </a:t>
            </a:r>
            <a:r>
              <a:rPr lang="ru-RU" b="0" i="0" u="none" strike="noStrike" baseline="0" dirty="0"/>
              <a:t>Morton (1689) – раннее описание (Фтизиатрия, или трактат о чахотке)</a:t>
            </a:r>
          </a:p>
          <a:p>
            <a:r>
              <a:rPr lang="en-US" b="0" i="0" u="none" strike="noStrike" baseline="0" dirty="0"/>
              <a:t>Sir William Gull (1873) – anorexia nervosa </a:t>
            </a:r>
            <a:r>
              <a:rPr lang="ru-RU" b="0" i="0" u="none" strike="noStrike" baseline="0" dirty="0"/>
              <a:t>(мисс А и мисс В)</a:t>
            </a:r>
            <a:endParaRPr lang="en-US" b="0" i="0" u="none" strike="noStrike" baseline="0" dirty="0"/>
          </a:p>
          <a:p>
            <a:r>
              <a:rPr lang="ru-RU" b="0" i="0" u="none" strike="noStrike" baseline="0" dirty="0"/>
              <a:t>H</a:t>
            </a:r>
            <a:r>
              <a:rPr lang="en-US" b="0" i="0" u="none" strike="noStrike" baseline="0" dirty="0"/>
              <a:t>ilde </a:t>
            </a:r>
            <a:r>
              <a:rPr lang="ru-RU" b="0" i="0" u="none" strike="noStrike" baseline="0" dirty="0"/>
              <a:t>Bruch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1978</a:t>
            </a:r>
            <a:r>
              <a:rPr lang="en-US" dirty="0"/>
              <a:t>) </a:t>
            </a:r>
            <a:r>
              <a:rPr lang="ru-RU" dirty="0"/>
              <a:t>– </a:t>
            </a:r>
            <a:r>
              <a:rPr lang="ru-RU" b="0" i="0" u="none" strike="noStrike" baseline="0" dirty="0"/>
              <a:t>психоаналитик, «Золотая клетка» </a:t>
            </a:r>
          </a:p>
          <a:p>
            <a:r>
              <a:rPr lang="ru-RU" b="0" i="0" u="none" strike="noStrike" baseline="0" dirty="0"/>
              <a:t>K</a:t>
            </a:r>
            <a:r>
              <a:rPr lang="en-US" dirty="0"/>
              <a:t>aren </a:t>
            </a:r>
            <a:r>
              <a:rPr lang="ru-RU" b="0" i="0" u="none" strike="noStrike" baseline="0" dirty="0"/>
              <a:t>Carpenter – певица, умерла в 1983 </a:t>
            </a:r>
            <a:r>
              <a:rPr lang="en-US" b="0" i="0" u="none" strike="noStrike" baseline="0" dirty="0"/>
              <a:t>(32 </a:t>
            </a:r>
            <a:r>
              <a:rPr lang="ru-RU" b="0" i="0" u="none" strike="noStrike" baseline="0" dirty="0"/>
              <a:t>года) от НА</a:t>
            </a:r>
            <a:r>
              <a:rPr lang="en-US" b="0" i="0" u="none" strike="noStrike" baseline="0" dirty="0"/>
              <a:t> </a:t>
            </a:r>
            <a:r>
              <a:rPr lang="ru-RU" b="0" i="0" u="none" strike="noStrike" baseline="0" dirty="0"/>
              <a:t>(сердечная недостаточность)</a:t>
            </a:r>
          </a:p>
          <a:p>
            <a:endParaRPr lang="ru-RU" b="0" i="0" u="none" strike="noStrike" baseline="0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894D9A-A4B4-4AB2-9636-6AF39CBDA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62" y="1620679"/>
            <a:ext cx="2441657" cy="440085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70883C30-43C1-4798-8236-E05F468A5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6" y="1620679"/>
            <a:ext cx="1828800" cy="44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Концептуализация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0585175" cy="4267200"/>
          </a:xfrm>
        </p:spPr>
        <p:txBody>
          <a:bodyPr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Схема, описывающая функционирование расстройства пациента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Строится вместе с клиентом, используем прямую речь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Дает опору терапевту, позволяет разработать план лечения, говорить на одном языке с коллегами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 клиента появляется четкое понимание того, что с ним происходит + «меня понимают!»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Может быть изменена в процессе терапии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Отражает все проблемы клиента, не только симптомы РПП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Экономична и понятна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5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Ключевая психопатология рпп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66684C5-6412-4665-B0E3-6307D18BEC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3443819"/>
              </p:ext>
            </p:extLst>
          </p:nvPr>
        </p:nvGraphicFramePr>
        <p:xfrm>
          <a:off x="5667374" y="1334279"/>
          <a:ext cx="5597525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бъект 4">
            <a:extLst>
              <a:ext uri="{FF2B5EF4-FFF2-40B4-BE49-F238E27FC236}">
                <a16:creationId xmlns:a16="http://schemas.microsoft.com/office/drawing/2014/main" id="{446A3F3F-DCB8-40C6-B845-C50A616C6830}"/>
              </a:ext>
            </a:extLst>
          </p:cNvPr>
          <p:cNvSpPr txBox="1">
            <a:spLocks/>
          </p:cNvSpPr>
          <p:nvPr/>
        </p:nvSpPr>
        <p:spPr>
          <a:xfrm>
            <a:off x="479377" y="1933575"/>
            <a:ext cx="5445173" cy="3590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Дисфункциональная система самооценки (в основе – форма тела, вес и способность к самоконтролю)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Сильно снижает качество жизни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Все остальные симптому РПП прямо или косвенно вытекают из нее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3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1F541AC-4AA5-499E-AB35-B8A1CDB5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Искажения образа тела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37D404-8F94-4697-9B51-E9FA13A95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399" y="1825625"/>
            <a:ext cx="9086851" cy="4117975"/>
          </a:xfrm>
        </p:spPr>
        <p:txBody>
          <a:bodyPr/>
          <a:lstStyle/>
          <a:p>
            <a:pPr algn="ctr"/>
            <a:endParaRPr lang="ru-RU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ru-RU" sz="1800" dirty="0">
              <a:latin typeface="Calibri" panose="020F0502020204030204" pitchFamily="34" charset="0"/>
            </a:endParaRPr>
          </a:p>
          <a:p>
            <a:pPr marL="45720" indent="0" algn="ctr">
              <a:buNone/>
            </a:pPr>
            <a:endParaRPr lang="ru-RU" sz="2400" b="0" i="0" u="none" strike="noStrike" baseline="0" dirty="0">
              <a:hlinkClick r:id="rId3"/>
            </a:endParaRPr>
          </a:p>
          <a:p>
            <a:pPr marL="45720" indent="0" algn="ctr">
              <a:buNone/>
            </a:pPr>
            <a:r>
              <a:rPr lang="en-US" sz="2400" b="0" i="0" u="none" strike="noStrike" baseline="0" dirty="0">
                <a:hlinkClick r:id="rId3"/>
              </a:rPr>
              <a:t>https://www.youtube.com/watch?v=litXW91UauE</a:t>
            </a:r>
            <a:endParaRPr lang="ru-RU" sz="2400" b="0" i="0" u="none" strike="noStrike" baseline="0" dirty="0"/>
          </a:p>
          <a:p>
            <a:pPr marL="4572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7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Цель терапии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66684C5-6412-4665-B0E3-6307D18BEC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8960036"/>
              </p:ext>
            </p:extLst>
          </p:nvPr>
        </p:nvGraphicFramePr>
        <p:xfrm>
          <a:off x="5667374" y="1448579"/>
          <a:ext cx="5597525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403C2672-62CC-45E6-BEF6-1BF2105D95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698652"/>
              </p:ext>
            </p:extLst>
          </p:nvPr>
        </p:nvGraphicFramePr>
        <p:xfrm>
          <a:off x="428624" y="1448579"/>
          <a:ext cx="5597525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3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Дополнительно: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0585175" cy="42672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dirty="0"/>
              <a:t>У некоторых пациентов может быть один или несколько дополнительных механизмов, препятствующих лечению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Клинический перфекционизм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Низкая общая самооценка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Сложности межличностного характера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Эмоциональная дисрегуляция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1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Две формы КБТ-У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0585175" cy="42672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dirty="0"/>
              <a:t>Сфокусированная (фокусируется исключительно на ключевой психопатологии – сверхценности веса, формы тела и контроля за питанием, + поддержка изменений) – 20 сессий (+1)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Расширенная (включает дополнительные блоки – перфекционизм, низкую самооценку, межличностные трудности, эмоциональную дисрегуляцию) 40 сессий (+1)</a:t>
            </a: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9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300033"/>
            <a:ext cx="10229850" cy="628651"/>
          </a:xfrm>
        </p:spPr>
        <p:txBody>
          <a:bodyPr rtlCol="0">
            <a:noAutofit/>
          </a:bodyPr>
          <a:lstStyle/>
          <a:p>
            <a:pPr rtl="0"/>
            <a:r>
              <a:rPr lang="ru-RU" sz="3600" dirty="0"/>
              <a:t>Карта кбт-у для пациентов без дефицита массы тела (ИМТ 18,5-39,9)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3BC361-2C29-4DC5-867F-17EABCA49058}"/>
              </a:ext>
            </a:extLst>
          </p:cNvPr>
          <p:cNvSpPr/>
          <p:nvPr/>
        </p:nvSpPr>
        <p:spPr>
          <a:xfrm>
            <a:off x="3757612" y="1097750"/>
            <a:ext cx="4048125" cy="7477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Стадия 1: надлежащее начало (сессии 1-7)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9DD238-CDE3-4F4B-BF89-CA06E0861C92}"/>
              </a:ext>
            </a:extLst>
          </p:cNvPr>
          <p:cNvSpPr/>
          <p:nvPr/>
        </p:nvSpPr>
        <p:spPr>
          <a:xfrm>
            <a:off x="3757614" y="2201460"/>
            <a:ext cx="4048123" cy="500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Стадия 2: оценка (сессии 8-9)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D2F4C-1D69-4429-A982-372DFA92BA0B}"/>
              </a:ext>
            </a:extLst>
          </p:cNvPr>
          <p:cNvSpPr/>
          <p:nvPr/>
        </p:nvSpPr>
        <p:spPr>
          <a:xfrm>
            <a:off x="2985195" y="5377899"/>
            <a:ext cx="5795962" cy="500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Стадия 4: надлежащее завершение (сессии 18-20)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F38A9E-8C66-4E8A-869D-3C3FDE145B9B}"/>
              </a:ext>
            </a:extLst>
          </p:cNvPr>
          <p:cNvSpPr/>
          <p:nvPr/>
        </p:nvSpPr>
        <p:spPr>
          <a:xfrm>
            <a:off x="2985195" y="4430751"/>
            <a:ext cx="5795961" cy="500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Стадия 4: рецидивы и мышление (сессии 15-17)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3056F7-92F6-48A0-BB08-896F9075E042}"/>
              </a:ext>
            </a:extLst>
          </p:cNvPr>
          <p:cNvSpPr/>
          <p:nvPr/>
        </p:nvSpPr>
        <p:spPr>
          <a:xfrm>
            <a:off x="8781156" y="3240885"/>
            <a:ext cx="2438400" cy="83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Стадия 3: эмоциональные триггеры (сессии 10-17) 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7FBB8A2-051F-46E5-A5E9-4EBC92A6FE13}"/>
              </a:ext>
            </a:extLst>
          </p:cNvPr>
          <p:cNvCxnSpPr>
            <a:cxnSpLocks/>
          </p:cNvCxnSpPr>
          <p:nvPr/>
        </p:nvCxnSpPr>
        <p:spPr>
          <a:xfrm>
            <a:off x="5643560" y="1846657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13F5F8A-D1DB-4770-8DD6-39A1B666D35C}"/>
              </a:ext>
            </a:extLst>
          </p:cNvPr>
          <p:cNvCxnSpPr>
            <a:cxnSpLocks/>
          </p:cNvCxnSpPr>
          <p:nvPr/>
        </p:nvCxnSpPr>
        <p:spPr>
          <a:xfrm>
            <a:off x="7798577" y="2683293"/>
            <a:ext cx="982579" cy="528874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C95318B-E045-4C4D-AD5E-8C1A018E8152}"/>
              </a:ext>
            </a:extLst>
          </p:cNvPr>
          <p:cNvCxnSpPr>
            <a:cxnSpLocks/>
          </p:cNvCxnSpPr>
          <p:nvPr/>
        </p:nvCxnSpPr>
        <p:spPr>
          <a:xfrm flipH="1">
            <a:off x="2985195" y="2653011"/>
            <a:ext cx="749921" cy="58281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4546E9C-86B1-4504-9608-2D2A351DAA58}"/>
              </a:ext>
            </a:extLst>
          </p:cNvPr>
          <p:cNvSpPr/>
          <p:nvPr/>
        </p:nvSpPr>
        <p:spPr>
          <a:xfrm>
            <a:off x="4133854" y="3162009"/>
            <a:ext cx="3314696" cy="83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Стадия 3: ограничения в питании (сессии 10-17)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B991FE4-CA94-42D1-94A8-B8D71A5B0792}"/>
              </a:ext>
            </a:extLst>
          </p:cNvPr>
          <p:cNvSpPr/>
          <p:nvPr/>
        </p:nvSpPr>
        <p:spPr>
          <a:xfrm>
            <a:off x="546795" y="3240885"/>
            <a:ext cx="2438400" cy="8381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Стадия 3: образ тела (сессии 10-17)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D78467B-15A9-4D2D-AE8F-A89AC55A886C}"/>
              </a:ext>
            </a:extLst>
          </p:cNvPr>
          <p:cNvCxnSpPr>
            <a:cxnSpLocks/>
          </p:cNvCxnSpPr>
          <p:nvPr/>
        </p:nvCxnSpPr>
        <p:spPr>
          <a:xfrm>
            <a:off x="5638783" y="2714924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00AE3C3-E3E5-4E16-A65D-542121389E53}"/>
              </a:ext>
            </a:extLst>
          </p:cNvPr>
          <p:cNvCxnSpPr>
            <a:cxnSpLocks/>
          </p:cNvCxnSpPr>
          <p:nvPr/>
        </p:nvCxnSpPr>
        <p:spPr>
          <a:xfrm>
            <a:off x="5638783" y="3985541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206EE7B-6487-46D8-9DC3-5879201AB595}"/>
              </a:ext>
            </a:extLst>
          </p:cNvPr>
          <p:cNvCxnSpPr>
            <a:cxnSpLocks/>
          </p:cNvCxnSpPr>
          <p:nvPr/>
        </p:nvCxnSpPr>
        <p:spPr>
          <a:xfrm>
            <a:off x="5638783" y="4922901"/>
            <a:ext cx="2" cy="37147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94B2EF9-6286-4AF2-AD7F-99F4CC1C8AEA}"/>
              </a:ext>
            </a:extLst>
          </p:cNvPr>
          <p:cNvCxnSpPr>
            <a:cxnSpLocks/>
          </p:cNvCxnSpPr>
          <p:nvPr/>
        </p:nvCxnSpPr>
        <p:spPr>
          <a:xfrm>
            <a:off x="2985195" y="4067189"/>
            <a:ext cx="443805" cy="35850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5C19267-CB7D-4AE6-8A99-C7CAF0CCC3B6}"/>
              </a:ext>
            </a:extLst>
          </p:cNvPr>
          <p:cNvCxnSpPr>
            <a:cxnSpLocks/>
          </p:cNvCxnSpPr>
          <p:nvPr/>
        </p:nvCxnSpPr>
        <p:spPr>
          <a:xfrm flipH="1">
            <a:off x="8292373" y="4051402"/>
            <a:ext cx="488784" cy="37429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6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Стадии КБТ-У: оценка и подготовка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733550"/>
            <a:ext cx="10585175" cy="443865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0 сессия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Контакт, диагностика, мотивация, информирование о КБТ-У, концептуализация, диаграмма самооценки, привлечение близких, форма самонаблюдения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Диагностический инструментарий: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Опросник для исследования РПП (EDE-Q 6.0)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Опросник клинических ухудшений при РПП (CIA 3.0)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Анкета о симптомах истощения (SSI)</a:t>
            </a: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Первая сессия (нулевая) 90 минут, остальные – 50</a:t>
            </a:r>
          </a:p>
        </p:txBody>
      </p:sp>
    </p:spTree>
    <p:extLst>
      <p:ext uri="{BB962C8B-B14F-4D97-AF65-F5344CB8AC3E}">
        <p14:creationId xmlns:p14="http://schemas.microsoft.com/office/powerpoint/2010/main" val="15033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Стадии КБТ-У: 1 и 2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733550"/>
            <a:ext cx="10585175" cy="4438650"/>
          </a:xfrm>
        </p:spPr>
        <p:txBody>
          <a:bodyPr rtlCol="0"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None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Стадия 1 Надлежащее начало (1-7, две сессии в неделю)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Вовлечение пациента в терапию, ослабление переживаний относительно веса, паттерн регулярного питания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Ответственное ведение формы самонаблюдения, психообразование, еженедельные совместные взвешивания и график веса, регулярное питание (3+2+0)</a:t>
            </a:r>
          </a:p>
          <a:p>
            <a:pPr marL="45720" indent="0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None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Стадия 2 Оценка (8-9-10 сессии)</a:t>
            </a:r>
          </a:p>
          <a:p>
            <a:pPr marL="342900" lvl="0" indent="-342900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Оценка прогресса и соблюдение плана лечения, выбор стандартной или расширенной версии КБТ-У, выявление препятствий для лечения (кризис, снижение мотивации и др.), планирование стадии 3</a:t>
            </a: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EDE-Q 6.0 и CIA 3.0</a:t>
            </a:r>
          </a:p>
          <a:p>
            <a:pPr marL="342900" lvl="0" indent="-342900">
              <a:lnSpc>
                <a:spcPct val="10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Стратегии и процедуры, введенные в стадии 1, продолжают использоваться</a:t>
            </a:r>
          </a:p>
        </p:txBody>
      </p:sp>
    </p:spTree>
    <p:extLst>
      <p:ext uri="{BB962C8B-B14F-4D97-AF65-F5344CB8AC3E}">
        <p14:creationId xmlns:p14="http://schemas.microsoft.com/office/powerpoint/2010/main" val="15380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Стадии КБТ-У: оценка и подготовка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733550"/>
            <a:ext cx="10585175" cy="4438650"/>
          </a:xfrm>
        </p:spPr>
        <p:txBody>
          <a:bodyPr rtlCol="0">
            <a:normAutofit/>
          </a:bodyPr>
          <a:lstStyle/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Стадия 3  Работа с основными механизмами, поддерживающими РПП (10-17, еженедельные сессии)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Самая индивидуализированная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Коррекция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механизмов, поддерживающих РПП, устранение оставшихся признаков, развитие способности справляться с рецидивами</a:t>
            </a: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Стадия 3 (вне зависимости от выбранных механизмов!)  Рецидивы и мышление (сессии 15-17)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Обсуждение с пациентом, что улучшения первое время нестабильны и это нормально, научение распознавать первые сигналы регресса («жирные мысли») и правильному реагированию на них</a:t>
            </a:r>
          </a:p>
        </p:txBody>
      </p:sp>
    </p:spTree>
    <p:extLst>
      <p:ext uri="{BB962C8B-B14F-4D97-AF65-F5344CB8AC3E}">
        <p14:creationId xmlns:p14="http://schemas.microsoft.com/office/powerpoint/2010/main" val="34410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37692" y="284972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анорексия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3850" y="1772816"/>
            <a:ext cx="11866562" cy="4227934"/>
          </a:xfrm>
        </p:spPr>
        <p:txBody>
          <a:bodyPr rtlCol="0">
            <a:noAutofit/>
          </a:bodyPr>
          <a:lstStyle/>
          <a:p>
            <a:pPr algn="l"/>
            <a:endParaRPr lang="ru-RU" sz="1800" b="0" i="0" u="none" strike="noStrike" baseline="0" dirty="0">
              <a:latin typeface="Arial" panose="020B0604020202020204" pitchFamily="34" charset="0"/>
            </a:endParaRPr>
          </a:p>
          <a:p>
            <a:r>
              <a:rPr lang="ru-RU" dirty="0"/>
              <a:t>0,9-4,3</a:t>
            </a:r>
            <a:r>
              <a:rPr lang="ru-RU" b="0" i="0" u="none" strike="noStrike" baseline="0" dirty="0"/>
              <a:t>% женщин в разные моменты жизни страдают НА </a:t>
            </a:r>
          </a:p>
          <a:p>
            <a:r>
              <a:rPr lang="ru-RU" b="0" i="0" u="none" strike="noStrike" baseline="0" dirty="0"/>
              <a:t>0,4% всех женщин в год (в 10 раз больше, чем мужчин)</a:t>
            </a:r>
          </a:p>
          <a:p>
            <a:r>
              <a:rPr lang="ru-RU" dirty="0"/>
              <a:t>Часто начинается в подростковом и юношеском возрасте</a:t>
            </a:r>
            <a:endParaRPr lang="ru-RU" b="0" i="0" u="none" strike="noStrike" baseline="0" dirty="0"/>
          </a:p>
          <a:p>
            <a:r>
              <a:rPr lang="ru-RU" dirty="0"/>
              <a:t>Самая в</a:t>
            </a:r>
            <a:r>
              <a:rPr lang="ru-RU" b="0" i="0" u="none" strike="noStrike" baseline="0" dirty="0"/>
              <a:t>ысокая смертность среди психических расстройств (600 человек в мире за 2013 год)</a:t>
            </a:r>
          </a:p>
          <a:p>
            <a:r>
              <a:rPr lang="ru-RU" b="0" i="0" u="none" strike="noStrike" baseline="0" dirty="0"/>
              <a:t>Высокий суицидальный риск (в 56 раз выше, чем в среднем среди населения)</a:t>
            </a:r>
          </a:p>
          <a:p>
            <a:pPr marL="45720" indent="0">
              <a:buNone/>
            </a:pPr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  <a:p>
            <a:pPr marL="45720" indent="0">
              <a:buNone/>
            </a:pPr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  <a:p>
            <a:endParaRPr lang="ru-RU" sz="1800" b="0" i="0" u="none" strike="noStrike" baseline="0" dirty="0">
              <a:solidFill>
                <a:srgbClr val="5E524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Стадии КБТ-У: оценка и подготовка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733550"/>
            <a:ext cx="10585175" cy="4438650"/>
          </a:xfrm>
        </p:spPr>
        <p:txBody>
          <a:bodyPr rtlCol="0">
            <a:normAutofit/>
          </a:bodyPr>
          <a:lstStyle/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Стадия 4 Надлежащее завершение (сессии 18-20, раз в две недели)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 закрепление изменений, упразднение некоторых терапевтических процедур, минимизация риска рецидива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просники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EDE-Q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CIA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Психообразование для клиентов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0585175" cy="4267200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  <a:p>
            <a:pPr marL="45720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B183F7-760F-4E74-B190-FA7DE4650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4" y="1439054"/>
            <a:ext cx="2881275" cy="42171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755CDC-3517-4874-BF83-C81CECCCC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56" y="1334279"/>
            <a:ext cx="2881275" cy="46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Для кого?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905000"/>
            <a:ext cx="11207798" cy="4267200"/>
          </a:xfrm>
        </p:spPr>
        <p:txBody>
          <a:bodyPr rtlCol="0">
            <a:normAutofit/>
          </a:bodyPr>
          <a:lstStyle/>
          <a:p>
            <a:pPr marL="342900" indent="-342900"/>
            <a:r>
              <a:rPr lang="ru-RU" dirty="0"/>
              <a:t>Взрослые </a:t>
            </a:r>
            <a:r>
              <a:rPr lang="en-US" i="0" u="none" strike="noStrike" baseline="0" dirty="0"/>
              <a:t>(Fairburn et al, 2008)</a:t>
            </a:r>
            <a:r>
              <a:rPr lang="ru-RU" i="0" u="none" strike="noStrike" baseline="0" dirty="0"/>
              <a:t> </a:t>
            </a:r>
            <a:r>
              <a:rPr lang="ru-RU" dirty="0"/>
              <a:t>и подростки </a:t>
            </a:r>
            <a:r>
              <a:rPr lang="it-IT" i="0" u="none" strike="noStrike" baseline="0" dirty="0"/>
              <a:t>(Dalle Grave, Calugi, Sartirana 2018)</a:t>
            </a:r>
            <a:endParaRPr lang="ru-RU" i="0" u="none" strike="noStrike" baseline="0" dirty="0"/>
          </a:p>
          <a:p>
            <a:pPr marL="342900" indent="-342900"/>
            <a:r>
              <a:rPr lang="ru-RU" dirty="0"/>
              <a:t>ИМТ от 15 до 39,9</a:t>
            </a:r>
          </a:p>
          <a:p>
            <a:pPr marL="342900" indent="-342900"/>
            <a:r>
              <a:rPr lang="ru-RU" dirty="0"/>
              <a:t>Амбулаторно, в дневном стационаре и стационаре</a:t>
            </a:r>
          </a:p>
          <a:p>
            <a:pPr marL="342900" indent="-342900"/>
            <a:r>
              <a:rPr lang="ru-RU" dirty="0"/>
              <a:t>Адаптирован для лечения пациентов с медицинской и психиатрической коморбидностью </a:t>
            </a:r>
            <a:r>
              <a:rPr lang="it-IT" i="0" u="none" strike="noStrike" baseline="0" dirty="0"/>
              <a:t>(Dalle Grave, Calugi, Sartirana 2019)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3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Почему КБТ-У?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7" y="1457960"/>
            <a:ext cx="10585175" cy="4267200"/>
          </a:xfrm>
        </p:spPr>
        <p:txBody>
          <a:bodyPr rtlCol="0">
            <a:normAutofit/>
          </a:bodyPr>
          <a:lstStyle/>
          <a:p>
            <a:pPr marL="342900" indent="-342900"/>
            <a:r>
              <a:rPr lang="ru-RU" dirty="0"/>
              <a:t>Направлена на ключевую психопатологию (не на диагнозы по </a:t>
            </a:r>
            <a:r>
              <a:rPr lang="en-US" dirty="0"/>
              <a:t>DSM!)</a:t>
            </a:r>
            <a:endParaRPr lang="ru-RU" dirty="0"/>
          </a:p>
          <a:p>
            <a:pPr marL="342900" indent="-342900"/>
            <a:r>
              <a:rPr lang="ru-RU" dirty="0"/>
              <a:t>Эффективна для подростков (альтернатива семейным методам психотерапии)</a:t>
            </a:r>
          </a:p>
          <a:p>
            <a:pPr marL="342900" indent="-342900"/>
            <a:r>
              <a:rPr lang="ru-RU" dirty="0"/>
              <a:t>Может быть гибко адаптирована под конкретного пациента</a:t>
            </a:r>
          </a:p>
          <a:p>
            <a:pPr marL="342900" indent="-342900"/>
            <a:r>
              <a:rPr lang="ru-RU" dirty="0"/>
              <a:t>Показала большую эффективность, чем интерперсональная психотерапия (ранее ведущий метод лечения РПП)</a:t>
            </a:r>
          </a:p>
          <a:p>
            <a:pPr marL="342900" indent="-342900"/>
            <a:r>
              <a:rPr lang="ru-RU" dirty="0"/>
              <a:t>Эффективна при любой степени тяжести и давности</a:t>
            </a:r>
          </a:p>
          <a:p>
            <a:pPr marL="342900" indent="-342900"/>
            <a:r>
              <a:rPr lang="ru-RU" dirty="0"/>
              <a:t>Подробно описана</a:t>
            </a:r>
          </a:p>
          <a:p>
            <a:pPr marL="342900" indent="-342900"/>
            <a:r>
              <a:rPr lang="ru-RU" dirty="0"/>
              <a:t>Полная и бесплатная программа онлайн-обучения</a:t>
            </a: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9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89723"/>
            <a:ext cx="9540551" cy="1144556"/>
          </a:xfrm>
        </p:spPr>
        <p:txBody>
          <a:bodyPr rtlCol="0"/>
          <a:lstStyle/>
          <a:p>
            <a:pPr rtl="0"/>
            <a:r>
              <a:rPr lang="ru-RU" dirty="0"/>
              <a:t>КБТ-У: обучение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03413" y="1843173"/>
            <a:ext cx="4540112" cy="3171654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ru-RU" dirty="0"/>
              <a:t>Онлайн-обучение Кредо Оксфорд (К. Фейрнберн) </a:t>
            </a:r>
            <a:r>
              <a:rPr lang="en-US" dirty="0">
                <a:hlinkClick r:id="rId3"/>
              </a:rPr>
              <a:t>www.cbte.co</a:t>
            </a: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 algn="l">
              <a:buNone/>
            </a:pPr>
            <a:r>
              <a:rPr lang="ru-RU" i="0" u="none" strike="noStrike" baseline="0" dirty="0"/>
              <a:t>Сертификат профессионального  обучения терапии расстройств пищевого поведения и ожирения </a:t>
            </a:r>
            <a:r>
              <a:rPr lang="en-US" dirty="0">
                <a:solidFill>
                  <a:srgbClr val="98916E"/>
                </a:solidFill>
                <a:hlinkClick r:id="rId4"/>
              </a:rPr>
              <a:t>https://www.positivepress.net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/</a:t>
            </a:r>
            <a:endParaRPr lang="ru-RU" dirty="0">
              <a:solidFill>
                <a:schemeClr val="accent1"/>
              </a:solidFill>
            </a:endParaRPr>
          </a:p>
          <a:p>
            <a:pPr marL="45720" indent="0">
              <a:buNone/>
            </a:pPr>
            <a:endParaRPr lang="ru-RU" sz="1800" i="0" u="none" strike="noStrike" baseline="0" dirty="0">
              <a:solidFill>
                <a:schemeClr val="accent1"/>
              </a:solidFill>
            </a:endParaRPr>
          </a:p>
          <a:p>
            <a:pPr marL="45720" indent="0">
              <a:buNone/>
            </a:pPr>
            <a:endParaRPr lang="ru-RU" sz="1800" i="0" u="none" strike="noStrike" baseline="0" dirty="0"/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D137AB-036E-4C74-B780-8D8C85403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77" y="1538372"/>
            <a:ext cx="2603081" cy="37050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878FAF-82AC-4A8C-BCB7-86AE5A340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34" y="1576474"/>
            <a:ext cx="2590891" cy="37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CEBD7-90FF-5044-B4DC-5999A9F56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-2" b="-2"/>
          <a:stretch/>
        </p:blipFill>
        <p:spPr>
          <a:xfrm>
            <a:off x="790302" y="685800"/>
            <a:ext cx="6126480" cy="548640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6D6EFE-B572-0C4A-8BDB-37C0F8937C00}"/>
              </a:ext>
            </a:extLst>
          </p:cNvPr>
          <p:cNvSpPr/>
          <p:nvPr/>
        </p:nvSpPr>
        <p:spPr>
          <a:xfrm>
            <a:off x="7275615" y="6858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/>
              <a:t>Когнитивно</a:t>
            </a:r>
            <a:r>
              <a:rPr lang="ru-RU" sz="2800" dirty="0"/>
              <a:t>-поведенческая терапия 10</a:t>
            </a:r>
            <a:br>
              <a:rPr lang="ru-RU" sz="2800" dirty="0"/>
            </a:br>
            <a:r>
              <a:rPr lang="ru-RU" sz="2800" dirty="0"/>
              <a:t> Г. </a:t>
            </a:r>
            <a:r>
              <a:rPr lang="ru-RU" sz="2800" dirty="0" err="1"/>
              <a:t>Уоллера</a:t>
            </a:r>
            <a:endParaRPr lang="ru-RU" sz="28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41A643-1014-7048-AFAA-502ADA6828B5}"/>
              </a:ext>
            </a:extLst>
          </p:cNvPr>
          <p:cNvSpPr txBox="1">
            <a:spLocks/>
          </p:cNvSpPr>
          <p:nvPr/>
        </p:nvSpPr>
        <p:spPr>
          <a:xfrm>
            <a:off x="7275615" y="2431472"/>
            <a:ext cx="3581400" cy="248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 eaLnBrk="1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 eaLnBrk="1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dirty="0"/>
              <a:t>CBT-10</a:t>
            </a:r>
          </a:p>
          <a:p>
            <a:r>
              <a:rPr lang="en-US" sz="2400" dirty="0"/>
              <a:t>Glenn Waller </a:t>
            </a:r>
          </a:p>
          <a:p>
            <a:r>
              <a:rPr lang="en-US" sz="2400" dirty="0"/>
              <a:t>The University of Sheffield (DPhil)</a:t>
            </a:r>
          </a:p>
        </p:txBody>
      </p:sp>
    </p:spTree>
    <p:extLst>
      <p:ext uri="{BB962C8B-B14F-4D97-AF65-F5344CB8AC3E}">
        <p14:creationId xmlns:p14="http://schemas.microsoft.com/office/powerpoint/2010/main" val="16227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39E4-476D-446E-A3BC-2B8E9A4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возникновения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97B4DA-3660-497C-8CDD-9A45C0FEF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06172"/>
          </a:xfrm>
        </p:spPr>
        <p:txBody>
          <a:bodyPr>
            <a:normAutofit/>
          </a:bodyPr>
          <a:lstStyle/>
          <a:p>
            <a:pPr marL="45720" indent="0">
              <a:lnSpc>
                <a:spcPct val="80000"/>
              </a:lnSpc>
              <a:buNone/>
            </a:pPr>
            <a:r>
              <a:rPr lang="ru-RU" altLang="en-US" dirty="0"/>
              <a:t>Существует КБТ для РПП (CBT-ED)  с достаточной доказательной базой (выздоравливает ок. 50% пациентов)</a:t>
            </a:r>
          </a:p>
          <a:p>
            <a:endParaRPr lang="ru-RU" dirty="0"/>
          </a:p>
          <a:p>
            <a:pPr marL="45720" indent="0">
              <a:lnSpc>
                <a:spcPct val="80000"/>
              </a:lnSpc>
              <a:buNone/>
            </a:pPr>
            <a:r>
              <a:rPr lang="ru-RU" altLang="en-US" dirty="0"/>
              <a:t>В реальности:</a:t>
            </a:r>
          </a:p>
          <a:p>
            <a:pPr lvl="1">
              <a:lnSpc>
                <a:spcPct val="80000"/>
              </a:lnSpc>
            </a:pPr>
            <a:r>
              <a:rPr lang="ru-RU" altLang="en-US" sz="2000" dirty="0"/>
              <a:t>высокий спрос по сравнению с имеющимися ресурсами</a:t>
            </a:r>
          </a:p>
          <a:p>
            <a:pPr lvl="1">
              <a:lnSpc>
                <a:spcPct val="80000"/>
              </a:lnSpc>
            </a:pPr>
            <a:r>
              <a:rPr lang="ru-RU" altLang="en-US" sz="2000" dirty="0"/>
              <a:t>часто вынужденный приоритет случаев с низким весом в связи с рисками </a:t>
            </a:r>
          </a:p>
          <a:p>
            <a:pPr lvl="1">
              <a:lnSpc>
                <a:spcPct val="80000"/>
              </a:lnSpc>
            </a:pPr>
            <a:r>
              <a:rPr lang="ru-RU" altLang="en-US" sz="2000" dirty="0"/>
              <a:t>пациентам без дефицита массы тела приходится подолгу ждать терапии, что снижает потенциал для выздоровления и убивает надежду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/>
              <a:t>КБТ-10 семинар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D0687E-0E9B-46B5-AA44-34BD91A39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1BBF254-8B50-413C-8E76-407513B42724}" type="slidenum">
              <a:rPr lang="en-GB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EF07-9FA2-431A-B644-F0C6BA30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КБТ-10 (СBT-T): Психотерапия для всех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D39BF-BCE0-4E5E-9612-0CD65A4F3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435" y="1990725"/>
            <a:ext cx="11019294" cy="41862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altLang="en-US" dirty="0"/>
              <a:t>Практически для любых взрослых пациентов </a:t>
            </a:r>
            <a:r>
              <a:rPr lang="ru-RU" altLang="en-US" b="1" dirty="0"/>
              <a:t>без дефицита массы тела</a:t>
            </a:r>
            <a:r>
              <a:rPr lang="ru-RU" altLang="en-US" dirty="0"/>
              <a:t> (ОРПП, НБ, ПП, компульсивное переедание и др.)</a:t>
            </a:r>
          </a:p>
          <a:p>
            <a:pPr lvl="4"/>
            <a:endParaRPr lang="ru-RU" altLang="en-US" sz="2000" dirty="0">
              <a:cs typeface="Arial" panose="020B0604020202020204" pitchFamily="34" charset="0"/>
            </a:endParaRPr>
          </a:p>
          <a:p>
            <a:pPr lvl="0"/>
            <a:r>
              <a:rPr lang="ru-RU" altLang="en-US" dirty="0"/>
              <a:t>Единственное условие – отсутствие активных форм проявления суицидальности или серьёзного самоповреждения (около 4% случаев)</a:t>
            </a:r>
          </a:p>
          <a:p>
            <a:pPr lvl="4"/>
            <a:endParaRPr lang="ru-RU" altLang="en-US" sz="2000" dirty="0">
              <a:cs typeface="Arial" panose="020B0604020202020204" pitchFamily="34" charset="0"/>
            </a:endParaRPr>
          </a:p>
          <a:p>
            <a:pPr lvl="0"/>
            <a:r>
              <a:rPr lang="ru-RU" altLang="en-US" dirty="0"/>
              <a:t>Приемлемость около 90%</a:t>
            </a:r>
          </a:p>
          <a:p>
            <a:pPr lvl="3"/>
            <a:endParaRPr lang="ru-RU" altLang="en-US" sz="2000" dirty="0">
              <a:cs typeface="Arial" panose="020B0604020202020204" pitchFamily="34" charset="0"/>
            </a:endParaRPr>
          </a:p>
          <a:p>
            <a:pPr lvl="0"/>
            <a:r>
              <a:rPr lang="ru-RU" altLang="en-US" dirty="0"/>
              <a:t>Хорошо воспринимается пациентами (Hoskins et al. 2019)</a:t>
            </a:r>
          </a:p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КБТ-10 семинар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3D6D-937E-4275-9F38-AF36603701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1BBF254-8B50-413C-8E76-407513B42724}" type="slidenum">
              <a:rPr lang="en-GB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475" y="198783"/>
            <a:ext cx="8480977" cy="5895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49" y="607442"/>
            <a:ext cx="2734925" cy="3183932"/>
          </a:xfrm>
        </p:spPr>
        <p:txBody>
          <a:bodyPr>
            <a:normAutofit/>
          </a:bodyPr>
          <a:lstStyle/>
          <a:p>
            <a:pPr algn="ctr"/>
            <a:r>
              <a:rPr lang="ru-RU" altLang="en-US" dirty="0"/>
              <a:t>Общая структура </a:t>
            </a:r>
            <a:br>
              <a:rPr lang="ru-RU" altLang="en-US" dirty="0"/>
            </a:br>
            <a:r>
              <a:rPr lang="ru-RU" altLang="en-US" dirty="0"/>
              <a:t>КБТ-10</a:t>
            </a:r>
            <a:endParaRPr lang="ru-RU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810FA98-1CB7-4346-ABE4-F5F868044670}"/>
              </a:ext>
            </a:extLst>
          </p:cNvPr>
          <p:cNvSpPr/>
          <p:nvPr/>
        </p:nvSpPr>
        <p:spPr>
          <a:xfrm>
            <a:off x="9555296" y="2944368"/>
            <a:ext cx="12449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00328C3-F7CB-43C7-9EBB-5EF485E98CEC}"/>
              </a:ext>
            </a:extLst>
          </p:cNvPr>
          <p:cNvSpPr/>
          <p:nvPr/>
        </p:nvSpPr>
        <p:spPr>
          <a:xfrm>
            <a:off x="8932843" y="3549058"/>
            <a:ext cx="12449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Диагностика и оценка прогресса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8496300" cy="4117975"/>
          </a:xfrm>
        </p:spPr>
        <p:txBody>
          <a:bodyPr rtlCol="0">
            <a:normAutofit/>
          </a:bodyPr>
          <a:lstStyle/>
          <a:p>
            <a:pPr marL="342900" indent="-342900"/>
            <a:endParaRPr lang="ru-RU" dirty="0"/>
          </a:p>
          <a:p>
            <a:pPr marL="285750" indent="-285750">
              <a:lnSpc>
                <a:spcPct val="115000"/>
              </a:lnSpc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Набор опросников (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EDE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GAD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-7,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PHQ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-9,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WAI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-15 (пациент должен заполнить, пока ждет следующей сессии)</a:t>
            </a:r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8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37692" y="189723"/>
            <a:ext cx="10116616" cy="914682"/>
          </a:xfrm>
        </p:spPr>
        <p:txBody>
          <a:bodyPr rtlCol="0"/>
          <a:lstStyle/>
          <a:p>
            <a:pPr rtl="0"/>
            <a:r>
              <a:rPr lang="ru-RU" sz="4000" dirty="0"/>
              <a:t>Нервная анорексия: </a:t>
            </a:r>
            <a:br>
              <a:rPr lang="ru-RU" sz="4000" dirty="0"/>
            </a:br>
            <a:r>
              <a:rPr lang="ru-RU" sz="4000" dirty="0"/>
              <a:t>соматические последствия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5438" y="647064"/>
            <a:ext cx="11866562" cy="4761334"/>
          </a:xfrm>
        </p:spPr>
        <p:txBody>
          <a:bodyPr rtlCol="0"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0" i="0" strike="noStrike" baseline="0" dirty="0">
              <a:solidFill>
                <a:schemeClr val="tx2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</a:rPr>
              <a:t>  </a:t>
            </a:r>
            <a:r>
              <a:rPr lang="ru-RU" sz="2400" dirty="0"/>
              <a:t>Задержка роста и полового созревания у детей и подростков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А</a:t>
            </a:r>
            <a:r>
              <a:rPr lang="ru-RU" sz="2400" b="0" i="0" strike="noStrike" baseline="0" dirty="0"/>
              <a:t>менорея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Снижение плотности костей</a:t>
            </a:r>
            <a:endParaRPr lang="ru-RU" sz="2400" b="0" i="0" strike="noStrike" baseline="0" dirty="0"/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Запор/диарея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b="0" i="0" strike="noStrike" baseline="0" dirty="0"/>
              <a:t>  Ост</a:t>
            </a:r>
            <a:r>
              <a:rPr lang="ru-RU" sz="2400" dirty="0"/>
              <a:t>рый панкреатит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b="0" i="0" strike="noStrike" baseline="0" dirty="0"/>
              <a:t>  Изжога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Затрудненное глотание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b="0" i="0" strike="noStrike" baseline="0" dirty="0"/>
              <a:t>  Гастропарез</a:t>
            </a: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b="0" i="0" strike="noStrike" dirty="0">
                <a:effectLst/>
              </a:rPr>
              <a:t>  Гипокалиемия</a:t>
            </a:r>
            <a:r>
              <a:rPr lang="ru-RU" sz="2400" strike="noStrike" dirty="0"/>
              <a:t>, </a:t>
            </a:r>
            <a:r>
              <a:rPr lang="ru-RU" sz="2400" b="0" i="0" dirty="0">
                <a:effectLst/>
              </a:rPr>
              <a:t>гипомагниемия</a:t>
            </a:r>
            <a:endParaRPr lang="ru-RU" sz="2400" b="0" i="0" strike="noStrike" baseline="0" dirty="0"/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Сердечные осложнения (аритмия, низкое давление, уменьшение объема сердца, пролапс митрального клапана, фиброз миокарда)</a:t>
            </a:r>
            <a:endParaRPr lang="ru-RU" sz="2400" b="0" i="0" strike="noStrike" baseline="0" dirty="0"/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  Риск внезапной сердечной смерти</a:t>
            </a:r>
            <a:endParaRPr lang="ru-RU" b="0" i="0" strike="noStrike" baseline="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strike="noStrike" baseline="0" dirty="0"/>
              <a:t>При лечении – р</a:t>
            </a:r>
            <a:r>
              <a:rPr lang="ru-RU" sz="1800" dirty="0"/>
              <a:t>иск рефидинг-синдрома (</a:t>
            </a:r>
            <a:r>
              <a:rPr lang="ru-RU" sz="1800" b="0" i="0" dirty="0">
                <a:effectLst/>
              </a:rPr>
              <a:t>выраженные водно-электролитные и метаболические нарушения, провоцируемые возобновлением питания)</a:t>
            </a:r>
            <a:endParaRPr lang="ru-RU" sz="1800" b="0" i="0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498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2338" y="277252"/>
            <a:ext cx="10972800" cy="1143000"/>
          </a:xfrm>
        </p:spPr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81025" y="1825625"/>
            <a:ext cx="5800725" cy="4117975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Работа с питанием (1-4 сессии)</a:t>
            </a:r>
          </a:p>
          <a:p>
            <a:pPr marL="342900" indent="-342900"/>
            <a:r>
              <a:rPr lang="ru-RU" dirty="0"/>
              <a:t>Нормализация питания за четыре сессии (обучить принципам </a:t>
            </a:r>
            <a:r>
              <a:rPr lang="en-US" i="0" u="none" strike="noStrike" dirty="0">
                <a:effectLst/>
              </a:rPr>
              <a:t>Eatwell plate</a:t>
            </a:r>
            <a:r>
              <a:rPr lang="ru-RU" i="0" u="none" strike="noStrike" dirty="0">
                <a:effectLst/>
              </a:rPr>
              <a:t> и объяснить, как вписать их в жизнь – биологическая нормализация и экспозиция к страху пищи)</a:t>
            </a:r>
          </a:p>
          <a:p>
            <a:pPr marL="342900" indent="-342900"/>
            <a:r>
              <a:rPr lang="ru-RU" dirty="0"/>
              <a:t>График энергии</a:t>
            </a:r>
          </a:p>
          <a:p>
            <a:pPr marL="342900" indent="-342900"/>
            <a:r>
              <a:rPr lang="ru-RU" dirty="0"/>
              <a:t>Концептуализация, взвешивания, дневники, эксперименты с едой</a:t>
            </a:r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6" name="Рисунок 5" descr="19.1ru.png">
            <a:extLst>
              <a:ext uri="{FF2B5EF4-FFF2-40B4-BE49-F238E27FC236}">
                <a16:creationId xmlns:a16="http://schemas.microsoft.com/office/drawing/2014/main" id="{D7416A72-0597-4DCC-A834-189F5F4C03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1775" y="208795"/>
            <a:ext cx="4656172" cy="2741898"/>
          </a:xfrm>
          <a:prstGeom prst="rect">
            <a:avLst/>
          </a:prstGeom>
        </p:spPr>
      </p:pic>
      <p:pic>
        <p:nvPicPr>
          <p:cNvPr id="7" name="Рисунок 6" descr="19.2ru.png">
            <a:extLst>
              <a:ext uri="{FF2B5EF4-FFF2-40B4-BE49-F238E27FC236}">
                <a16:creationId xmlns:a16="http://schemas.microsoft.com/office/drawing/2014/main" id="{6018B080-5289-4A62-AA63-365F49048B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5540" y="3327355"/>
            <a:ext cx="4352407" cy="27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904875" y="1666875"/>
            <a:ext cx="10706099" cy="4514850"/>
          </a:xfrm>
        </p:spPr>
        <p:txBody>
          <a:bodyPr rtlCol="0">
            <a:normAutofit fontScale="77500" lnSpcReduction="20000"/>
          </a:bodyPr>
          <a:lstStyle/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r>
              <a:rPr lang="ru-RU" sz="2600" b="1" dirty="0"/>
              <a:t>Сессия 4: продолжать или нет?</a:t>
            </a:r>
          </a:p>
          <a:p>
            <a:r>
              <a:rPr lang="ru-RU" sz="2600" dirty="0"/>
              <a:t>Оцените прогресс формально</a:t>
            </a:r>
          </a:p>
          <a:p>
            <a:pPr lvl="1">
              <a:buFontTx/>
              <a:buChar char="-"/>
            </a:pPr>
            <a:r>
              <a:rPr lang="ru-RU" sz="2600" dirty="0"/>
              <a:t>продолжайте только в том случае, если пациент прогрессирует</a:t>
            </a:r>
          </a:p>
          <a:p>
            <a:pPr lvl="1">
              <a:buFontTx/>
              <a:buChar char="-"/>
            </a:pPr>
            <a:r>
              <a:rPr lang="ru-RU" sz="2600" dirty="0"/>
              <a:t>предложите одну-две дополнительных сессии, если пациент очень старается </a:t>
            </a:r>
          </a:p>
          <a:p>
            <a:pPr lvl="1">
              <a:buFontTx/>
              <a:buChar char="-"/>
            </a:pPr>
            <a:r>
              <a:rPr lang="ru-RU" sz="2600" dirty="0"/>
              <a:t>подчеркните, что дальнейшие встречи зависят от того, есть ли изменения</a:t>
            </a:r>
          </a:p>
          <a:p>
            <a:pPr lvl="3"/>
            <a:endParaRPr lang="ru-RU" sz="2600" dirty="0">
              <a:cs typeface="Arial" panose="020B0604020202020204" pitchFamily="34" charset="0"/>
            </a:endParaRPr>
          </a:p>
          <a:p>
            <a:r>
              <a:rPr lang="ru-RU" sz="2600" dirty="0"/>
              <a:t>Если приверженность терапии низкая, постарайтесь не вызвать у пациента ощущения, что он не справился</a:t>
            </a:r>
          </a:p>
          <a:p>
            <a:pPr marL="45720" indent="0">
              <a:buNone/>
            </a:pPr>
            <a:r>
              <a:rPr lang="ru-RU" sz="2600" i="1" dirty="0"/>
              <a:t>«Я не знаю, может ли у вас получиться... Я просто знаю, что таким образом ничего не получится. Так что сейчас вы можете уйти, зная, что, возможно, сможете добиться успеха, если вернётесь и пройдёте терапию полностью. Вы теперь знаете правила».</a:t>
            </a:r>
          </a:p>
          <a:p>
            <a:pPr lvl="3"/>
            <a:endParaRPr lang="ru-RU" sz="2600" dirty="0">
              <a:cs typeface="Arial" panose="020B0604020202020204" pitchFamily="34" charset="0"/>
            </a:endParaRPr>
          </a:p>
          <a:p>
            <a:r>
              <a:rPr lang="ru-RU" sz="2600" dirty="0"/>
              <a:t>Терапевту требуется справиться со страхом показаться несостоятельным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3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00101" y="1524001"/>
            <a:ext cx="10810874" cy="4419600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Фаза 2: Поведенческие эксперименты и когнитивное реструктурирование (сессии 3-7)</a:t>
            </a:r>
          </a:p>
          <a:p>
            <a:pPr lvl="0"/>
            <a:r>
              <a:rPr lang="ru-RU" sz="1800" dirty="0"/>
              <a:t>Начинайте, если питание и экспозиция по большей части оказались эффективны</a:t>
            </a:r>
            <a:endParaRPr lang="ru-RU" dirty="0"/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когда налажено регулярное питание, а эпизоды переедания и очищения в значительной степени прекратились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когда пациенту не мешает отсутствие когнитивной гибкости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пациент способен придерживаться основного рациона и вводить экспериментальную пищу</a:t>
            </a:r>
          </a:p>
          <a:p>
            <a:pPr lvl="3"/>
            <a:endParaRPr lang="ru-RU" sz="1800" dirty="0">
              <a:cs typeface="Arial" panose="020B0604020202020204" pitchFamily="34" charset="0"/>
            </a:endParaRPr>
          </a:p>
          <a:p>
            <a:r>
              <a:rPr lang="ru-RU" sz="1800" dirty="0"/>
              <a:t>Работа с отдельными убеждениями о том, как пища влияет на вес - </a:t>
            </a:r>
            <a:r>
              <a:rPr lang="ru-RU" altLang="en-US" sz="1800" dirty="0"/>
              <a:t>например, набор веса, если я изменю питание; влияние проверок тела</a:t>
            </a:r>
          </a:p>
          <a:p>
            <a:pPr marL="457200" indent="-457200">
              <a:buAutoNum type="arabicPeriod"/>
            </a:pPr>
            <a:endParaRPr lang="ru-RU" sz="1800" dirty="0"/>
          </a:p>
          <a:p>
            <a:pPr marL="457200" indent="-457200">
              <a:buAutoNum type="arabicPeriod"/>
            </a:pPr>
            <a:endParaRPr lang="ru-RU" sz="1800" b="1" dirty="0"/>
          </a:p>
          <a:p>
            <a:pPr marL="0" indent="0">
              <a:buNone/>
            </a:pPr>
            <a:endParaRPr lang="ru-RU" sz="1800" b="1" i="0" u="none" strike="noStrike" dirty="0">
              <a:effectLst/>
            </a:endParaRPr>
          </a:p>
          <a:p>
            <a:pPr marL="0" indent="0">
              <a:buNone/>
            </a:pPr>
            <a:endParaRPr lang="ru-RU" sz="1800" dirty="0"/>
          </a:p>
          <a:p>
            <a:pPr marL="457200" indent="-457200">
              <a:buFont typeface="+mj-lt"/>
              <a:buAutoNum type="arabicPeriod"/>
            </a:pPr>
            <a:endParaRPr lang="ru-RU" sz="1800" dirty="0"/>
          </a:p>
          <a:p>
            <a:pPr marL="457200" indent="-457200">
              <a:buFont typeface="+mj-lt"/>
              <a:buAutoNum type="arabicPeriod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22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14426" y="1825625"/>
            <a:ext cx="10229850" cy="4117975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b="1" dirty="0"/>
              <a:t>Фаза 3: Работа с эмоциональными триггерами и глубинными убеждениями (сессии 5-7)</a:t>
            </a:r>
          </a:p>
          <a:p>
            <a:pPr lvl="0"/>
            <a:r>
              <a:rPr lang="ru-RU" dirty="0"/>
              <a:t>Питание должно быть стабильным и адекватным (особенно сложные углеводы!)</a:t>
            </a:r>
          </a:p>
          <a:p>
            <a:pPr lvl="3"/>
            <a:endParaRPr lang="ru-RU" dirty="0">
              <a:cs typeface="Arial" panose="020B0604020202020204" pitchFamily="34" charset="0"/>
            </a:endParaRPr>
          </a:p>
          <a:p>
            <a:pPr lvl="0"/>
            <a:r>
              <a:rPr lang="ru-RU" dirty="0"/>
              <a:t>Нестабильность настроения может быть следствием недостаточного питания</a:t>
            </a:r>
          </a:p>
          <a:p>
            <a:pPr lvl="3"/>
            <a:endParaRPr lang="ru-RU" dirty="0">
              <a:cs typeface="Arial" panose="020B0604020202020204" pitchFamily="34" charset="0"/>
            </a:endParaRPr>
          </a:p>
          <a:p>
            <a:pPr lvl="0"/>
            <a:r>
              <a:rPr lang="ru-RU" dirty="0"/>
              <a:t>Если с питанием все хорошо, можно работать с остаточным эмоциональным перееданием и очищением.</a:t>
            </a:r>
          </a:p>
          <a:p>
            <a:pPr marL="457200" indent="-457200">
              <a:buAutoNum type="arabicPeriod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6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19101" y="1606550"/>
            <a:ext cx="11210924" cy="4117975"/>
          </a:xfrm>
        </p:spPr>
        <p:txBody>
          <a:bodyPr rtlCol="0"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/>
              <a:t>Фаза 4: Работа с образом тела (сессии 5-9)</a:t>
            </a:r>
          </a:p>
          <a:p>
            <a:pPr lvl="0" indent="0">
              <a:lnSpc>
                <a:spcPct val="120000"/>
              </a:lnSpc>
            </a:pPr>
            <a:r>
              <a:rPr lang="ru-RU" sz="7200" dirty="0"/>
              <a:t>  Только если есть необходимость – не у всех клиентов сложности с восприятием веса и тела. Даже если эти сложности были на этапе диагностики, они могли разрешиться в процессе предыдущих фаз</a:t>
            </a:r>
          </a:p>
          <a:p>
            <a:pPr indent="0">
              <a:lnSpc>
                <a:spcPct val="120000"/>
              </a:lnSpc>
            </a:pPr>
            <a:r>
              <a:rPr lang="ru-RU" sz="7200" dirty="0"/>
              <a:t>  Если нарушения образ тела – основная проблема, можно начинать работу с первой сессии</a:t>
            </a:r>
          </a:p>
          <a:p>
            <a:pPr indent="0">
              <a:lnSpc>
                <a:spcPct val="120000"/>
              </a:lnSpc>
            </a:pPr>
            <a:r>
              <a:rPr lang="ru-RU" sz="7200" dirty="0"/>
              <a:t>  Цель – повышение степени самопринятия/уверенности</a:t>
            </a:r>
          </a:p>
          <a:p>
            <a:pPr indent="0">
              <a:lnSpc>
                <a:spcPct val="120000"/>
              </a:lnSpc>
            </a:pPr>
            <a:r>
              <a:rPr lang="ru-RU" sz="7200" dirty="0"/>
              <a:t>  Обзор истории обеспокоенности образом тела – выявление контекста, в котором она развивалась  (воспоминания о прошлых событиях, из-за которых в настоящем сохраняются стыд и душевный дискомфорт)</a:t>
            </a:r>
          </a:p>
          <a:p>
            <a:pPr indent="0">
              <a:lnSpc>
                <a:spcPct val="120000"/>
              </a:lnSpc>
            </a:pPr>
            <a:r>
              <a:rPr lang="ru-RU" sz="7200" dirty="0"/>
              <a:t>  Идентифицируйте формы поведения, поддерживающие патологию </a:t>
            </a:r>
            <a:endParaRPr lang="ru-RU" sz="7200" dirty="0"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</a:pPr>
            <a:r>
              <a:rPr lang="ru-RU" sz="7200" dirty="0"/>
              <a:t>  Направьте лечение на поддерживающие патологию механизмы</a:t>
            </a:r>
          </a:p>
          <a:p>
            <a:pPr lvl="0"/>
            <a:endParaRPr lang="ru-RU" dirty="0"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6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95399" y="1825625"/>
            <a:ext cx="10315575" cy="4117975"/>
          </a:xfrm>
        </p:spPr>
        <p:txBody>
          <a:bodyPr rtlCol="0">
            <a:normAutofit/>
          </a:bodyPr>
          <a:lstStyle/>
          <a:p>
            <a:pPr marL="45720" lvl="0" indent="0">
              <a:buNone/>
            </a:pPr>
            <a:r>
              <a:rPr lang="ru-RU" b="1" dirty="0"/>
              <a:t>Фаза 5: Предотвращение рецидивов (сессии 9-10)</a:t>
            </a:r>
          </a:p>
          <a:p>
            <a:pPr lvl="0"/>
            <a:endParaRPr lang="ru-RU" b="1" dirty="0"/>
          </a:p>
          <a:p>
            <a:r>
              <a:rPr lang="ru-RU" dirty="0"/>
              <a:t>Приписывание успеха пациенту (подкрепление отказа от выученной беспомощности)</a:t>
            </a:r>
          </a:p>
          <a:p>
            <a:pPr lvl="0"/>
            <a:r>
              <a:rPr lang="ru-RU" dirty="0"/>
              <a:t>Вспомните и обсудите, что получилось хорошо: подчеркните, что в рамках курса пациент сам был для себя психотерапевтом и может дальше продолжать так действовать</a:t>
            </a:r>
          </a:p>
          <a:p>
            <a:pPr lvl="0"/>
            <a:r>
              <a:rPr lang="ru-RU" dirty="0"/>
              <a:t>Разработайте план терапии: попросите пациента поработать над планом между оставшимися двумя сессиями, можно с помощью других людей, если это уместно</a:t>
            </a:r>
          </a:p>
          <a:p>
            <a:pPr lvl="0"/>
            <a:endParaRPr lang="ru-RU" dirty="0"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Стадии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295399" y="1825625"/>
            <a:ext cx="10315575" cy="4117975"/>
          </a:xfrm>
        </p:spPr>
        <p:txBody>
          <a:bodyPr rtlCol="0">
            <a:normAutofit/>
          </a:bodyPr>
          <a:lstStyle/>
          <a:p>
            <a:pPr marL="45720" lvl="0" indent="0">
              <a:buNone/>
            </a:pPr>
            <a:r>
              <a:rPr lang="ru-RU" b="1" dirty="0"/>
              <a:t>Первая дополнительная сессия (через месяц)</a:t>
            </a:r>
          </a:p>
          <a:p>
            <a:r>
              <a:rPr lang="ru-RU" dirty="0"/>
              <a:t>Ошибки – это часть жизни, важно, как мы их исправляем</a:t>
            </a:r>
          </a:p>
          <a:p>
            <a:pPr lvl="3"/>
            <a:endParaRPr lang="ru-RU" sz="2000" dirty="0"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ru-RU" b="1" dirty="0"/>
              <a:t>Вторая дополнительная сессия (через три месяца)</a:t>
            </a:r>
          </a:p>
          <a:p>
            <a:r>
              <a:rPr lang="ru-RU" dirty="0"/>
              <a:t>Закрепляем успех и решаем проблемы при необходимости</a:t>
            </a:r>
          </a:p>
          <a:p>
            <a:r>
              <a:rPr lang="ru-RU" dirty="0"/>
              <a:t>Если необходимо проработать ещё какие-либо проблемы, назначьте пациенту другой подходящий курс терапии </a:t>
            </a:r>
          </a:p>
          <a:p>
            <a:pPr lvl="0"/>
            <a:endParaRPr lang="ru-RU" dirty="0"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i="0" u="none" strike="noStrike" dirty="0">
              <a:effectLst/>
            </a:endParaRPr>
          </a:p>
          <a:p>
            <a:pPr marL="0" indent="0">
              <a:buNone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2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Обучение КБТ-Д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hlinkClick r:id="rId3"/>
            </a:endParaRPr>
          </a:p>
          <a:p>
            <a:pPr marL="0" indent="0">
              <a:buNone/>
            </a:pPr>
            <a:endParaRPr lang="ru-RU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http://cbt-t.group.shef.ac.uk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59F46-268F-4B76-9F1F-04F39AD25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72" y="1825625"/>
            <a:ext cx="2738453" cy="41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тена, улыбается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5DFA9FD-CE1B-424A-9F38-1879591C6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r="-1" b="4348"/>
          <a:stretch/>
        </p:blipFill>
        <p:spPr>
          <a:xfrm>
            <a:off x="647798" y="685800"/>
            <a:ext cx="6126480" cy="5486400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31FCCF7-ABFF-634D-875F-0DB8E5B78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865" y="1388259"/>
            <a:ext cx="4635334" cy="2040741"/>
          </a:xfrm>
        </p:spPr>
        <p:txBody>
          <a:bodyPr rtlCol="0" anchor="b">
            <a:noAutofit/>
          </a:bodyPr>
          <a:lstStyle/>
          <a:p>
            <a:pPr rtl="0"/>
            <a:r>
              <a:rPr lang="ru-RU" dirty="0"/>
              <a:t>План питания </a:t>
            </a:r>
            <a:br>
              <a:rPr lang="ru-RU" dirty="0"/>
            </a:br>
            <a:r>
              <a:rPr lang="ru-RU" dirty="0"/>
              <a:t>«Правило трёх» </a:t>
            </a:r>
            <a:br>
              <a:rPr lang="ru-RU" dirty="0"/>
            </a:br>
            <a:r>
              <a:rPr lang="ru-RU" dirty="0"/>
              <a:t>М. Херрин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DBACF2-399A-164A-98AA-CC81B997ACBE}"/>
              </a:ext>
            </a:extLst>
          </p:cNvPr>
          <p:cNvSpPr/>
          <p:nvPr/>
        </p:nvSpPr>
        <p:spPr>
          <a:xfrm>
            <a:off x="7251865" y="3757780"/>
            <a:ext cx="46353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Марша </a:t>
            </a:r>
            <a:r>
              <a:rPr lang="ru-RU" sz="2000" dirty="0" err="1"/>
              <a:t>Херрин</a:t>
            </a:r>
            <a:endParaRPr lang="en-US" sz="2000" dirty="0"/>
          </a:p>
          <a:p>
            <a:r>
              <a:rPr lang="ru-RU" sz="2000" dirty="0"/>
              <a:t>диетолог, </a:t>
            </a:r>
            <a:r>
              <a:rPr lang="ru-RU" sz="2000" dirty="0" err="1"/>
              <a:t>нутрициолог</a:t>
            </a:r>
            <a:r>
              <a:rPr lang="ru-RU" sz="2000" dirty="0"/>
              <a:t>, магистр в сфере общественного здравоохранения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 err="1"/>
              <a:t>Marcia</a:t>
            </a:r>
            <a:r>
              <a:rPr lang="ru-RU" sz="2000" dirty="0"/>
              <a:t> </a:t>
            </a:r>
            <a:r>
              <a:rPr lang="ru-RU" sz="2000" dirty="0" err="1"/>
              <a:t>Herrin</a:t>
            </a:r>
            <a:endParaRPr lang="ru-RU" sz="2000" dirty="0"/>
          </a:p>
          <a:p>
            <a:r>
              <a:rPr lang="ru-RU" sz="2000" dirty="0" err="1"/>
              <a:t>EdD</a:t>
            </a:r>
            <a:r>
              <a:rPr lang="ru-RU" sz="2000" dirty="0"/>
              <a:t>, MPH, RDN, LD, FAED</a:t>
            </a:r>
          </a:p>
        </p:txBody>
      </p:sp>
    </p:spTree>
    <p:extLst>
      <p:ext uri="{BB962C8B-B14F-4D97-AF65-F5344CB8AC3E}">
        <p14:creationId xmlns:p14="http://schemas.microsoft.com/office/powerpoint/2010/main" val="10589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0.jpg">
            <a:extLst>
              <a:ext uri="{FF2B5EF4-FFF2-40B4-BE49-F238E27FC236}">
                <a16:creationId xmlns:a16="http://schemas.microsoft.com/office/drawing/2014/main" id="{BA01C0A5-5B70-6549-B5A5-F070B7F70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" y="378714"/>
            <a:ext cx="7074431" cy="61005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0ADF92-FDF5-2B48-8AA6-B506992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039" y="-261257"/>
            <a:ext cx="3620342" cy="26227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питания при КБТ РПП</a:t>
            </a:r>
            <a:endParaRPr lang="en-US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CD3D9-60F8-6448-9400-153E3910712A}"/>
              </a:ext>
            </a:extLst>
          </p:cNvPr>
          <p:cNvSpPr txBox="1"/>
          <p:nvPr/>
        </p:nvSpPr>
        <p:spPr>
          <a:xfrm>
            <a:off x="8410575" y="3163805"/>
            <a:ext cx="2930271" cy="424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dirty="0">
                <a:solidFill>
                  <a:srgbClr val="98916E"/>
                </a:solidFill>
                <a:hlinkClick r:id="rId3"/>
              </a:rPr>
              <a:t>https://www.credo-oxford.com/pdfs/T6.2_Patient_handout_on_regular_eating.pdf</a:t>
            </a:r>
            <a:endParaRPr lang="ru-RU" dirty="0">
              <a:solidFill>
                <a:srgbClr val="98916E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endParaRPr lang="ru-RU" sz="1400" dirty="0">
              <a:solidFill>
                <a:schemeClr val="accent1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endParaRPr lang="ru-RU" sz="1400" dirty="0"/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endParaRPr lang="ru-RU" sz="1400" dirty="0"/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30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24000" y="189723"/>
            <a:ext cx="10116616" cy="1144556"/>
          </a:xfrm>
        </p:spPr>
        <p:txBody>
          <a:bodyPr rtlCol="0"/>
          <a:lstStyle/>
          <a:p>
            <a:pPr rtl="0"/>
            <a:r>
              <a:rPr lang="ru-RU" dirty="0"/>
              <a:t>Нервная анорексия: Что еще?</a:t>
            </a:r>
          </a:p>
        </p:txBody>
      </p:sp>
      <p:sp>
        <p:nvSpPr>
          <p:cNvPr id="14" name="Объект 13"/>
          <p:cNvSpPr>
            <a:spLocks noGrp="1"/>
          </p:cNvSpPr>
          <p:nvPr>
            <p:ph type="body" idx="1"/>
          </p:nvPr>
        </p:nvSpPr>
        <p:spPr>
          <a:xfrm>
            <a:off x="325438" y="1428431"/>
            <a:ext cx="11866562" cy="4227934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endParaRPr lang="ru-RU" b="0" i="0" u="none" strike="noStrike" baseline="0" dirty="0">
              <a:solidFill>
                <a:srgbClr val="5E524B"/>
              </a:solidFill>
            </a:endParaRPr>
          </a:p>
          <a:p>
            <a:pPr algn="l"/>
            <a:r>
              <a:rPr lang="ru-RU" i="0" u="none" strike="noStrike" baseline="0" dirty="0">
                <a:solidFill>
                  <a:schemeClr val="tx1"/>
                </a:solidFill>
              </a:rPr>
              <a:t>“Парализующий перфекционизм” (</a:t>
            </a:r>
            <a:r>
              <a:rPr lang="ru-RU" dirty="0">
                <a:solidFill>
                  <a:schemeClr val="tx1"/>
                </a:solidFill>
              </a:rPr>
              <a:t>Синтия Бьюлик, </a:t>
            </a:r>
            <a:r>
              <a:rPr lang="ru-RU" i="0" u="none" strike="noStrike" baseline="0" dirty="0">
                <a:solidFill>
                  <a:schemeClr val="tx1"/>
                </a:solidFill>
              </a:rPr>
              <a:t>C.Bulik), развивающийся до начала развития НА.</a:t>
            </a:r>
          </a:p>
          <a:p>
            <a:pPr algn="l"/>
            <a:r>
              <a:rPr lang="ru-RU" i="0" u="none" strike="noStrike" baseline="0" dirty="0">
                <a:solidFill>
                  <a:schemeClr val="tx1"/>
                </a:solidFill>
              </a:rPr>
              <a:t>Крайне низкая самооценка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i="0" u="none" strike="noStrike" baseline="0" dirty="0">
                <a:solidFill>
                  <a:schemeClr val="tx1"/>
                </a:solidFill>
              </a:rPr>
              <a:t>ысокий уровень тревоги, депрессия</a:t>
            </a:r>
          </a:p>
          <a:p>
            <a:pPr algn="l"/>
            <a:r>
              <a:rPr lang="ru-RU" i="0" u="none" strike="noStrike" baseline="0" dirty="0">
                <a:solidFill>
                  <a:schemeClr val="tx1"/>
                </a:solidFill>
              </a:rPr>
              <a:t>Чрезмерная озабоченность симметрией и точностью</a:t>
            </a:r>
          </a:p>
          <a:p>
            <a:pPr algn="l"/>
            <a:r>
              <a:rPr lang="ru-RU" i="0" u="none" strike="noStrike" baseline="0" dirty="0">
                <a:solidFill>
                  <a:schemeClr val="tx1"/>
                </a:solidFill>
              </a:rPr>
              <a:t>Когнитивные нарушения (трудности переключения внимания)</a:t>
            </a:r>
          </a:p>
          <a:p>
            <a:pPr marL="45720" indent="0">
              <a:buNone/>
            </a:pPr>
            <a:endParaRPr lang="ru-RU" b="0" i="0" u="none" strike="noStrike" baseline="0" dirty="0">
              <a:solidFill>
                <a:srgbClr val="5E5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n-lt"/>
                <a:ea typeface="ＭＳ Ｐゴシック" charset="0"/>
                <a:cs typeface="ＭＳ Ｐゴシック" charset="0"/>
              </a:rPr>
              <a:t>План питания «Правило трёх»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95400" y="1825625"/>
            <a:ext cx="4467225" cy="4117975"/>
          </a:xfrm>
        </p:spPr>
        <p:txBody>
          <a:bodyPr>
            <a:normAutofit/>
          </a:bodyPr>
          <a:lstStyle/>
          <a:p>
            <a:r>
              <a:rPr lang="ru-RU" dirty="0">
                <a:ea typeface="ＭＳ Ｐゴシック" charset="0"/>
                <a:cs typeface="ＭＳ Ｐゴシック" charset="0"/>
              </a:rPr>
              <a:t>Регулярные сбалансированные крупные приёмы пищи и перекусы 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ru-RU" dirty="0">
                <a:ea typeface="ＭＳ Ｐゴシック" charset="0"/>
                <a:cs typeface="ＭＳ Ｐゴシック" charset="0"/>
              </a:rPr>
              <a:t>(2,5-3 часа перерыв)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3 крупных приёма пищи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0-3 перекуса 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Акцент на белок, сложные углеводы, </a:t>
            </a:r>
            <a:r>
              <a:rPr lang="ru-RU" b="1" dirty="0">
                <a:ea typeface="ＭＳ Ｐゴシック" charset="0"/>
                <a:cs typeface="ＭＳ Ｐゴシック" charset="0"/>
              </a:rPr>
              <a:t>«еду для радости»</a:t>
            </a:r>
          </a:p>
          <a:p>
            <a:r>
              <a:rPr lang="ru-RU" dirty="0">
                <a:ea typeface="ＭＳ Ｐゴシック" charset="0"/>
                <a:cs typeface="Arial" charset="0"/>
              </a:rPr>
              <a:t>Адаптировать под пациента и сотрудничать с ним</a:t>
            </a:r>
            <a:endParaRPr lang="en-US" dirty="0">
              <a:ea typeface="ＭＳ Ｐゴシック" charset="0"/>
              <a:cs typeface="Arial" charset="0"/>
            </a:endParaRPr>
          </a:p>
          <a:p>
            <a:pPr lvl="2"/>
            <a:endParaRPr lang="en-US" sz="18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590800" y="533400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ClrTx/>
              <a:buSzTx/>
            </a:pPr>
            <a:endParaRPr lang="en-US" sz="4800" b="1">
              <a:solidFill>
                <a:srgbClr val="6699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E0B97D-F562-47B9-96D1-FB430E137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1439799"/>
            <a:ext cx="3625215" cy="45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F2B8-3964-774B-B023-947AD5B7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dirty="0"/>
              <a:t>«Еда для радости»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5A92C-FC1E-9348-9073-0CDCF2EDF3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900" dirty="0"/>
              <a:t>Такую пищу едят для удовольствия</a:t>
            </a:r>
          </a:p>
          <a:p>
            <a:r>
              <a:rPr lang="ru-RU" sz="1900" dirty="0"/>
              <a:t>Сладкое, солёное или жирное</a:t>
            </a:r>
          </a:p>
          <a:p>
            <a:r>
              <a:rPr lang="ru-RU" sz="1900" dirty="0"/>
              <a:t>Минимум 200-300 калорий на порцию</a:t>
            </a:r>
          </a:p>
          <a:p>
            <a:r>
              <a:rPr lang="ru-RU" sz="1900" dirty="0"/>
              <a:t>2 раза в сутки с основными приемами пищи</a:t>
            </a:r>
          </a:p>
          <a:p>
            <a:r>
              <a:rPr lang="ru-RU" sz="1900" dirty="0"/>
              <a:t>Не даёт переедать во время основного приёма пищи</a:t>
            </a:r>
          </a:p>
          <a:p>
            <a:r>
              <a:rPr lang="ru-RU" sz="1900" dirty="0"/>
              <a:t>Встреча с пищей, вызывающей страх</a:t>
            </a:r>
          </a:p>
          <a:p>
            <a:r>
              <a:rPr lang="ru-RU" sz="1900" dirty="0"/>
              <a:t>«Требование есть десерты помогло мне больше всего» </a:t>
            </a:r>
            <a:endParaRPr lang="en-US" sz="1900" dirty="0"/>
          </a:p>
          <a:p>
            <a:endParaRPr lang="ru-RU" sz="1900" dirty="0"/>
          </a:p>
          <a:p>
            <a:endParaRPr lang="en-US" sz="1900" dirty="0"/>
          </a:p>
        </p:txBody>
      </p:sp>
      <p:pic>
        <p:nvPicPr>
          <p:cNvPr id="9" name="Рисунок 8" descr="Изображение выглядит как еда, фрукт, хлеб, нарезанный ломтиками&#10;&#10;Автоматически созданное описание">
            <a:extLst>
              <a:ext uri="{FF2B5EF4-FFF2-40B4-BE49-F238E27FC236}">
                <a16:creationId xmlns:a16="http://schemas.microsoft.com/office/drawing/2014/main" id="{DA0E46F2-0EA7-4522-9276-A49117ECE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72" y="1825625"/>
            <a:ext cx="4724400" cy="334251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A1216-3293-4B4F-8F24-1F9229F9811D}"/>
              </a:ext>
            </a:extLst>
          </p:cNvPr>
          <p:cNvSpPr txBox="1"/>
          <p:nvPr/>
        </p:nvSpPr>
        <p:spPr>
          <a:xfrm>
            <a:off x="1660635" y="6106566"/>
            <a:ext cx="887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4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0017" y="5350188"/>
            <a:ext cx="11020300" cy="1123627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ru-RU" dirty="0">
                <a:ea typeface="ＭＳ Ｐゴシック" charset="0"/>
                <a:cs typeface="ＭＳ Ｐゴシック" charset="0"/>
              </a:rPr>
              <a:t>Нерелевантна для расстройств пищевого поведения в активной форме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590800" y="533400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ClrTx/>
              <a:buSzTx/>
            </a:pPr>
            <a:endParaRPr lang="en-US" sz="4800" b="1">
              <a:solidFill>
                <a:srgbClr val="669900"/>
              </a:solidFill>
            </a:endParaRPr>
          </a:p>
        </p:txBody>
      </p:sp>
      <p:pic>
        <p:nvPicPr>
          <p:cNvPr id="6" name="Рисунок 5" descr="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36" y="307769"/>
            <a:ext cx="10390262" cy="49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4FA-75A8-3643-8F96-0D565648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Факты об очищении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56A23-2605-8B48-B33F-02FAA9C7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10248900" cy="41148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Среднее потребление энергии при эпизодах переедания с последующей рвотой - 1331 ккал, из которых 51% углеводы, 36% жир, 14% белок (Alvarenga, 2003)</a:t>
            </a:r>
            <a:endParaRPr lang="en-US" dirty="0"/>
          </a:p>
          <a:p>
            <a:r>
              <a:rPr lang="ru-RU" altLang="en-US" dirty="0">
                <a:ea typeface="ＭＳ Ｐゴシック" panose="020B0600070205080204" pitchFamily="34" charset="-128"/>
              </a:rPr>
              <a:t>После приступа в организме остаётся 1200 калорий, неважно, был ли приступ сравнительно маленьким (1200 калорий) или крупным (3500 калорий) (</a:t>
            </a:r>
            <a:r>
              <a:rPr lang="en-US" altLang="en-US" dirty="0">
                <a:ea typeface="ＭＳ Ｐゴシック" panose="020B0600070205080204" pitchFamily="34" charset="-128"/>
              </a:rPr>
              <a:t>Kaye, 1993; Bo-Linn, 1983)</a:t>
            </a:r>
          </a:p>
          <a:p>
            <a:r>
              <a:rPr lang="ru-RU" altLang="en-US" dirty="0">
                <a:ea typeface="ＭＳ Ｐゴシック" panose="020B0600070205080204" pitchFamily="34" charset="-128"/>
              </a:rPr>
              <a:t>Об эффективности диуретиков против усвоения питательных веществ или калорий ничего неизвестно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ru-RU" altLang="en-US" dirty="0">
                <a:ea typeface="ＭＳ Ｐゴシック" panose="020B0600070205080204" pitchFamily="34" charset="-128"/>
              </a:rPr>
              <a:t>Слабительные снижают усвоение калорий на 12%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93D11DC-BA3D-8F49-822B-7912A1A7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ea typeface="ＭＳ Ｐゴシック" panose="020B0600070205080204" pitchFamily="34" charset="-128"/>
              </a:rPr>
              <a:t>Стратегии работы с перееданиями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E469D02-75B3-154A-89D6-4461695D47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altLang="en-US" dirty="0">
                <a:ea typeface="ＭＳ Ｐゴシック" panose="020B0600070205080204" pitchFamily="34" charset="-128"/>
              </a:rPr>
              <a:t>Запланировать</a:t>
            </a:r>
          </a:p>
          <a:p>
            <a:r>
              <a:rPr lang="ru-RU" altLang="en-US" dirty="0">
                <a:ea typeface="ＭＳ Ｐゴシック" panose="020B0600070205080204" pitchFamily="34" charset="-128"/>
              </a:rPr>
              <a:t>Нужна предварительная подготовка</a:t>
            </a:r>
          </a:p>
          <a:p>
            <a:r>
              <a:rPr lang="ru-RU" altLang="en-US" dirty="0">
                <a:ea typeface="ＭＳ Ｐゴシック" panose="020B0600070205080204" pitchFamily="34" charset="-128"/>
              </a:rPr>
              <a:t>Снижает количество эпизодов</a:t>
            </a:r>
          </a:p>
          <a:p>
            <a:r>
              <a:rPr lang="ru-RU" altLang="en-US" dirty="0">
                <a:ea typeface="ＭＳ Ｐゴシック" panose="020B0600070205080204" pitchFamily="34" charset="-128"/>
              </a:rPr>
              <a:t>Требует специального времени места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15673C-7CB2-7A45-B4EA-ED6E4EEB0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799" y="1733550"/>
            <a:ext cx="4434637" cy="4658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ja-JP" b="1" dirty="0"/>
              <a:t>«Банка тунца»</a:t>
            </a:r>
          </a:p>
          <a:p>
            <a:pPr marL="0" indent="0">
              <a:buNone/>
            </a:pPr>
            <a:endParaRPr lang="ru-RU" altLang="ja-JP" b="1" dirty="0"/>
          </a:p>
          <a:p>
            <a:pPr marL="0" indent="0">
              <a:buNone/>
            </a:pPr>
            <a:r>
              <a:rPr lang="ru-RU" altLang="ja-JP" b="1" dirty="0"/>
              <a:t>«Переедательный пакет»</a:t>
            </a:r>
          </a:p>
          <a:p>
            <a:pPr marL="0" indent="0">
              <a:buNone/>
            </a:pPr>
            <a:endParaRPr lang="ru-RU" altLang="ja-JP" b="1" dirty="0"/>
          </a:p>
          <a:p>
            <a:pPr marL="0" indent="0">
              <a:buNone/>
            </a:pPr>
            <a:r>
              <a:rPr lang="ru-RU" altLang="ja-JP" b="1" dirty="0"/>
              <a:t>«Карманные деньги </a:t>
            </a:r>
            <a:br>
              <a:rPr lang="ru-RU" altLang="ja-JP" b="1" dirty="0"/>
            </a:br>
            <a:r>
              <a:rPr lang="ru-RU" altLang="ja-JP" b="1" dirty="0"/>
              <a:t>на переедание»</a:t>
            </a:r>
          </a:p>
          <a:p>
            <a:pPr marL="0" indent="0">
              <a:buNone/>
            </a:pPr>
            <a:endParaRPr lang="ru-RU" altLang="ja-JP" b="1" dirty="0"/>
          </a:p>
          <a:p>
            <a:pPr marL="0" indent="0">
              <a:buNone/>
            </a:pPr>
            <a:r>
              <a:rPr lang="ru-RU" altLang="ja-JP" b="1" dirty="0"/>
              <a:t>«Коробка на замке»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2DD96FED-AEE4-F64C-96E5-957243FCF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33" y="1443793"/>
            <a:ext cx="1028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5189E8F4-3AF9-9040-9E48-C0691D6C7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18">
            <a:off x="9484852" y="2450524"/>
            <a:ext cx="6246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6952BF3D-D508-0447-B832-420C3C6FD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82" y="466288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F99583B6-1021-384C-9C8B-634349B54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073400"/>
            <a:ext cx="26003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>
            <a:extLst>
              <a:ext uri="{FF2B5EF4-FFF2-40B4-BE49-F238E27FC236}">
                <a16:creationId xmlns:a16="http://schemas.microsoft.com/office/drawing/2014/main" id="{A70693E1-0094-7A4E-A151-430A7FB436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08191">
            <a:off x="9404150" y="3612831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1FD4-7429-EC4F-83C0-A5621BED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 биологически адекватного веса (БАВ)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226459-8797-0044-9A03-90F7681B4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673352"/>
            <a:ext cx="9810750" cy="4972377"/>
          </a:xfrm>
        </p:spPr>
        <p:txBody>
          <a:bodyPr>
            <a:normAutofit/>
          </a:bodyPr>
          <a:lstStyle/>
          <a:p>
            <a:r>
              <a:rPr lang="ru-RU" dirty="0"/>
              <a:t>Генетическая предрасположенность (раса, национальность, пол, семейный анамнез веса)</a:t>
            </a:r>
          </a:p>
          <a:p>
            <a:r>
              <a:rPr lang="ru-RU" dirty="0"/>
              <a:t>Динамика веса в анамнезе (важен вес до начала РПП)</a:t>
            </a:r>
          </a:p>
          <a:p>
            <a:r>
              <a:rPr lang="ru-RU" dirty="0"/>
              <a:t>Колебания веса (1-3 кг в зависимости от времени суток, времени года, менструального цикла у женщин)</a:t>
            </a:r>
          </a:p>
          <a:p>
            <a:r>
              <a:rPr lang="ru-RU" dirty="0"/>
              <a:t>Легко поддерживать без патологических форм пищевого поведения </a:t>
            </a:r>
            <a:endParaRPr lang="en-US" dirty="0"/>
          </a:p>
          <a:p>
            <a:r>
              <a:rPr lang="ru-RU" dirty="0"/>
              <a:t>Нормальное физическое функционирование</a:t>
            </a:r>
          </a:p>
          <a:p>
            <a:r>
              <a:rPr lang="ru-RU" dirty="0"/>
              <a:t>Нормальное психологическое функционирование</a:t>
            </a:r>
            <a:endParaRPr lang="en-US" dirty="0"/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6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ru-RU" dirty="0"/>
              <a:t>Обучение плану питания «правило трех»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952624" y="1825625"/>
            <a:ext cx="4067175" cy="4117975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ru-RU" dirty="0">
              <a:hlinkClick r:id="rId3"/>
            </a:endParaRPr>
          </a:p>
          <a:p>
            <a:pPr marL="0" indent="0">
              <a:buNone/>
            </a:pPr>
            <a:endParaRPr lang="ru-RU" dirty="0">
              <a:hlinkClick r:id="rId3"/>
            </a:endParaRPr>
          </a:p>
          <a:p>
            <a:pPr marL="0" indent="0">
              <a:buNone/>
            </a:pPr>
            <a:endParaRPr lang="ru-RU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https://marciaherrin.com/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858B956-DB69-4651-B51F-12999542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1701355"/>
            <a:ext cx="2831698" cy="4242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6619"/>
            <a:ext cx="10972800" cy="1143000"/>
          </a:xfrm>
        </p:spPr>
        <p:txBody>
          <a:bodyPr rtlCol="0" anchor="b">
            <a:normAutofit fontScale="90000"/>
          </a:bodyPr>
          <a:lstStyle/>
          <a:p>
            <a:pPr rtl="0"/>
            <a:r>
              <a:rPr lang="ru-RU" dirty="0"/>
              <a:t>Обучение Диагностике и терапии РПП: АСОРПП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Марша Херрин</a:t>
            </a:r>
          </a:p>
          <a:p>
            <a:pPr marL="0" indent="0">
              <a:buNone/>
            </a:pPr>
            <a:r>
              <a:rPr lang="ru-RU" dirty="0"/>
              <a:t>Риккардо Далле Граве</a:t>
            </a:r>
          </a:p>
          <a:p>
            <a:pPr marL="0" indent="0">
              <a:buNone/>
            </a:pPr>
            <a:r>
              <a:rPr lang="ru-RU" dirty="0"/>
              <a:t>Глен Уоллер</a:t>
            </a:r>
          </a:p>
          <a:p>
            <a:pPr marL="0" indent="0">
              <a:buNone/>
            </a:pPr>
            <a:r>
              <a:rPr lang="ru-RU" dirty="0"/>
              <a:t>Светлана Бронникова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http://asorpp.info/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97F94945-22F1-4777-9BF5-2EE283C54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249619"/>
            <a:ext cx="5158222" cy="469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A04C790-7C08-984D-873C-881215F5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35" y="1733550"/>
            <a:ext cx="4263241" cy="2655569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3600" dirty="0"/>
              <a:t>Диалектико-поведенческая </a:t>
            </a:r>
            <a:br>
              <a:rPr lang="ru-RU" sz="3600" dirty="0"/>
            </a:br>
            <a:r>
              <a:rPr lang="ru-RU" sz="3600" dirty="0"/>
              <a:t>терапия при РПП</a:t>
            </a:r>
          </a:p>
        </p:txBody>
      </p:sp>
      <p:pic>
        <p:nvPicPr>
          <p:cNvPr id="6" name="Рисунок 5" descr="Изображение выглядит как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C5EEA14-924F-6A42-A7D3-EB4E606BD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400050"/>
            <a:ext cx="2667000" cy="2667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носит, очки&#10;&#10;Автоматически созданное описание">
            <a:extLst>
              <a:ext uri="{FF2B5EF4-FFF2-40B4-BE49-F238E27FC236}">
                <a16:creationId xmlns:a16="http://schemas.microsoft.com/office/drawing/2014/main" id="{1332ADC7-95F6-BE4B-AF4D-65B8B36A1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00" b="7350"/>
          <a:stretch/>
        </p:blipFill>
        <p:spPr>
          <a:xfrm>
            <a:off x="3829684" y="592455"/>
            <a:ext cx="3047999" cy="2531078"/>
          </a:xfrm>
          <a:prstGeom prst="rect">
            <a:avLst/>
          </a:prstGeom>
          <a:noFill/>
        </p:spPr>
      </p:pic>
      <p:pic>
        <p:nvPicPr>
          <p:cNvPr id="8" name="Рисунок 7" descr="Изображение выглядит как мужчина, человек, очк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5A3E459-EB00-3146-AD76-1250BB14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" y="3526848"/>
            <a:ext cx="4061460" cy="26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695325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Повторим: Диагностические Критерии РПП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7120532"/>
              </p:ext>
            </p:extLst>
          </p:nvPr>
        </p:nvGraphicFramePr>
        <p:xfrm>
          <a:off x="857251" y="1209675"/>
          <a:ext cx="10258425" cy="43624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4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088"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Нервная анорексия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Нервная булимия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Приступообразное переедание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noProof="0" dirty="0"/>
                        <a:t>Низкая масса тела (ИМТ</a:t>
                      </a:r>
                      <a:r>
                        <a:rPr lang="en-US" noProof="0" dirty="0"/>
                        <a:t>&lt;</a:t>
                      </a:r>
                      <a:r>
                        <a:rPr lang="ru-RU" noProof="0" dirty="0"/>
                        <a:t>17,5)</a:t>
                      </a:r>
                    </a:p>
                    <a:p>
                      <a:pPr rtl="0"/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Рецидивирующие приступы переедания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Приступы переедания, порция значительно больше стандартной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442345"/>
                  </a:ext>
                </a:extLst>
              </a:tr>
              <a:tr h="512925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Ограничение/отказ от пищи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Ощущение утраты контроля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Нет компенсаций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130800"/>
                  </a:ext>
                </a:extLst>
              </a:tr>
              <a:tr h="7327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noProof="0" dirty="0"/>
                        <a:t>Интенсивный страх набора веса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Компенсаторное поведение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Лишний вес или ожирение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8373409"/>
                  </a:ext>
                </a:extLst>
              </a:tr>
              <a:tr h="801554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Экстремальная сосредоточенность на фигуре и веса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Сосредоточенность на весе и фигуре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Дистресс от переедания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77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Отрицание болезни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Частота приступов – 1 раз в неделю 3 месяца подряд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Частота приступов – 1 раз в неделю 3 месяца подряд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ДПО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ДПО" id="{AD63DDCC-6EB5-3B4C-824F-C5DC595DB0AF}" vid="{151DAD8A-A846-ED40-AA33-8A366C144B36}"/>
    </a:ext>
  </a:extLst>
</a:theme>
</file>

<file path=ppt/theme/theme2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9455</Words>
  <Application>Microsoft Macintosh PowerPoint</Application>
  <PresentationFormat>Широкоэкранный</PresentationFormat>
  <Paragraphs>1090</Paragraphs>
  <Slides>106</Slides>
  <Notes>89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15" baseType="lpstr">
      <vt:lpstr>Arial</vt:lpstr>
      <vt:lpstr>AvenirNext-Medium</vt:lpstr>
      <vt:lpstr>Calibri</vt:lpstr>
      <vt:lpstr>Cambria</vt:lpstr>
      <vt:lpstr>Comic Sans MS</vt:lpstr>
      <vt:lpstr>Corbel</vt:lpstr>
      <vt:lpstr>Linux Libertine</vt:lpstr>
      <vt:lpstr>Times New Roman</vt:lpstr>
      <vt:lpstr>Тема ДПО</vt:lpstr>
      <vt:lpstr>Современные подходы  к диагностике и консультированию при расстройствах пищевого поведения</vt:lpstr>
      <vt:lpstr>Этиология и классификация расстройств пищевого поведения</vt:lpstr>
      <vt:lpstr>Классификация расстройств пищевого поведения </vt:lpstr>
      <vt:lpstr>Классификация РПП (DSM-V): нервная анорексия (НА)</vt:lpstr>
      <vt:lpstr>Нервная анорексия: типы</vt:lpstr>
      <vt:lpstr>Нервная анорексия: история</vt:lpstr>
      <vt:lpstr>Нервная анорексия</vt:lpstr>
      <vt:lpstr>Нервная анорексия:  соматические последствия</vt:lpstr>
      <vt:lpstr>Нервная анорексия: Что еще?</vt:lpstr>
      <vt:lpstr>Классификация РПП (DSM-V):  нервная булимия</vt:lpstr>
      <vt:lpstr>Нервная Булимия</vt:lpstr>
      <vt:lpstr>Нервная булимия: соматические последствия</vt:lpstr>
      <vt:lpstr>Нервная Булимия:  Что еще?</vt:lpstr>
      <vt:lpstr>Нервная Булимия:  история</vt:lpstr>
      <vt:lpstr>Классификация РПП (DSM-V): приступообразное переедание</vt:lpstr>
      <vt:lpstr>Приступообразное переедание</vt:lpstr>
      <vt:lpstr>Приступообразное переедание:  Что еще?</vt:lpstr>
      <vt:lpstr>Классификация РПП (DSM-V): расстройство пика (пикацизм)</vt:lpstr>
      <vt:lpstr>Классификация РПП (DSM-V): расстройство руминации</vt:lpstr>
      <vt:lpstr>Классификация РПП (DSM-V):  ARFID</vt:lpstr>
      <vt:lpstr>Классификация РПП (DSM-V):  OSFED</vt:lpstr>
      <vt:lpstr>Классификация РПП (DSM-V): UFED</vt:lpstr>
      <vt:lpstr>Классификация РПП:  DSM-V</vt:lpstr>
      <vt:lpstr>Классификация РПП: МКБ-10</vt:lpstr>
      <vt:lpstr>Классификация:  другие РПП</vt:lpstr>
      <vt:lpstr>Коморбидность РПП </vt:lpstr>
      <vt:lpstr>Этиология расстройств пищевого поведения</vt:lpstr>
      <vt:lpstr>Причины: определенности нет</vt:lpstr>
      <vt:lpstr>Генетические факторы</vt:lpstr>
      <vt:lpstr>Биологические факторы </vt:lpstr>
      <vt:lpstr>Психологические факторы </vt:lpstr>
      <vt:lpstr>Социокультурные факторы </vt:lpstr>
      <vt:lpstr>ДИАГНОСТИКА расстройств пищевого поведения </vt:lpstr>
      <vt:lpstr>ДИАГНОСТИКА расстройств пищевого поведения </vt:lpstr>
      <vt:lpstr>Диагностика РПП:  клиническое интервью</vt:lpstr>
      <vt:lpstr>Диагностика РПП:  клиническое интервью</vt:lpstr>
      <vt:lpstr>ДИАГНОСТИКА расстройств пищевого поведения </vt:lpstr>
      <vt:lpstr>Диагностика РПП:  модульная оценка</vt:lpstr>
      <vt:lpstr>Модульная оценка:  1. подозрение на наличие РПП</vt:lpstr>
      <vt:lpstr>Модульная оценка:  2. история веса</vt:lpstr>
      <vt:lpstr>Модульная оценка:  3. фигура и вес</vt:lpstr>
      <vt:lpstr>Модульная оценка:  4. ограничительное пищевое поведение (1)</vt:lpstr>
      <vt:lpstr>Модульная оценка:  4. ограничительное пищевое поведение (2)</vt:lpstr>
      <vt:lpstr>Модульная оценка:  5. приступы переедания</vt:lpstr>
      <vt:lpstr>Модульная оценка:  6. контроль веса</vt:lpstr>
      <vt:lpstr>Модульная оценка:  7. менструация</vt:lpstr>
      <vt:lpstr>ДИАГНОСТИКА расстройств пищевого поведения </vt:lpstr>
      <vt:lpstr>Диагностический кейс </vt:lpstr>
      <vt:lpstr>ДИАГНОСТИКА расстройств пищевого поведения </vt:lpstr>
      <vt:lpstr>Диагностика РПП:  скрининги и опросники</vt:lpstr>
      <vt:lpstr>Диагностика РПП:  EAT-26 </vt:lpstr>
      <vt:lpstr>Диагностика РПП:  DEBQ </vt:lpstr>
      <vt:lpstr>Современные подходы к лечению РПП</vt:lpstr>
      <vt:lpstr>Методы терапии РПП</vt:lpstr>
      <vt:lpstr>Методы терапии РПП</vt:lpstr>
      <vt:lpstr>Презентация PowerPoint</vt:lpstr>
      <vt:lpstr>Такие разные РПП?</vt:lpstr>
      <vt:lpstr>Трансдиагностическая модель (К. Фейрнберн)</vt:lpstr>
      <vt:lpstr>Трансдиагностическая Концептуализация РПП</vt:lpstr>
      <vt:lpstr>Концептуализация</vt:lpstr>
      <vt:lpstr>Ключевая психопатология рпп</vt:lpstr>
      <vt:lpstr>Искажения образа тела</vt:lpstr>
      <vt:lpstr>Цель терапии</vt:lpstr>
      <vt:lpstr>Дополнительно:</vt:lpstr>
      <vt:lpstr>Две формы КБТ-У</vt:lpstr>
      <vt:lpstr>Карта кбт-у для пациентов без дефицита массы тела (ИМТ 18,5-39,9)</vt:lpstr>
      <vt:lpstr>Стадии КБТ-У: оценка и подготовка</vt:lpstr>
      <vt:lpstr>Стадии КБТ-У: 1 и 2</vt:lpstr>
      <vt:lpstr>Стадии КБТ-У: оценка и подготовка</vt:lpstr>
      <vt:lpstr>Стадии КБТ-У: оценка и подготовка</vt:lpstr>
      <vt:lpstr>Психообразование для клиентов</vt:lpstr>
      <vt:lpstr>Для кого?</vt:lpstr>
      <vt:lpstr>Почему КБТ-У?</vt:lpstr>
      <vt:lpstr>КБТ-У: обучение</vt:lpstr>
      <vt:lpstr>Презентация PowerPoint</vt:lpstr>
      <vt:lpstr>История возникновения</vt:lpstr>
      <vt:lpstr>КБТ-10 (СBT-T): Психотерапия для всех</vt:lpstr>
      <vt:lpstr>Общая структура  КБТ-10</vt:lpstr>
      <vt:lpstr>Диагностика и оценка прогресса</vt:lpstr>
      <vt:lpstr>Стадии КБТ-д</vt:lpstr>
      <vt:lpstr>Стадии КБТ-д</vt:lpstr>
      <vt:lpstr>Стадии КБТ-д</vt:lpstr>
      <vt:lpstr>Стадии КБТ-д</vt:lpstr>
      <vt:lpstr>Стадии КБТ-д</vt:lpstr>
      <vt:lpstr>Стадии КБТ-д</vt:lpstr>
      <vt:lpstr>Стадии КБТ-д</vt:lpstr>
      <vt:lpstr>Обучение КБТ-Д</vt:lpstr>
      <vt:lpstr>План питания  «Правило трёх»  М. Херрин</vt:lpstr>
      <vt:lpstr>План питания при КБТ РПП</vt:lpstr>
      <vt:lpstr>План питания «Правило трёх»</vt:lpstr>
      <vt:lpstr>«Еда для радости»</vt:lpstr>
      <vt:lpstr>Презентация PowerPoint</vt:lpstr>
      <vt:lpstr>Факты об очищении</vt:lpstr>
      <vt:lpstr>Стратегии работы с перееданиями</vt:lpstr>
      <vt:lpstr>Определение биологически адекватного веса (БАВ)</vt:lpstr>
      <vt:lpstr>Обучение плану питания «правило трех»</vt:lpstr>
      <vt:lpstr>Обучение Диагностике и терапии РПП: АСОРПП</vt:lpstr>
      <vt:lpstr>Диалектико-поведенческая  терапия при РПП</vt:lpstr>
      <vt:lpstr>Повторим: Диагностические Критерии РПП</vt:lpstr>
      <vt:lpstr>Разные типы эмоциональной дисрегуляции </vt:lpstr>
      <vt:lpstr>Радикально открытая дбт (РО ДБТ) при на и орпп (гиперконтроль)</vt:lpstr>
      <vt:lpstr>Эмоциональная дисрегуляция: Сверхконтроль</vt:lpstr>
      <vt:lpstr>Сложности гиперконтролирующих пациентов</vt:lpstr>
      <vt:lpstr>Структура РО ДБТ</vt:lpstr>
      <vt:lpstr>Адаптированный протокол ДБТ при нб и пп</vt:lpstr>
      <vt:lpstr>Спасибо за внимание   …и  увидимся завтра!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Elena Belaya</dc:creator>
  <cp:lastModifiedBy>топчик менеджер</cp:lastModifiedBy>
  <cp:revision>72</cp:revision>
  <dcterms:created xsi:type="dcterms:W3CDTF">2021-11-13T15:43:33Z</dcterms:created>
  <dcterms:modified xsi:type="dcterms:W3CDTF">2021-12-10T08:12:52Z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